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315" r:id="rId3"/>
    <p:sldId id="308" r:id="rId4"/>
    <p:sldId id="304" r:id="rId5"/>
    <p:sldId id="325" r:id="rId6"/>
    <p:sldId id="314" r:id="rId7"/>
    <p:sldId id="320" r:id="rId8"/>
    <p:sldId id="298" r:id="rId9"/>
    <p:sldId id="324" r:id="rId10"/>
    <p:sldId id="311" r:id="rId11"/>
    <p:sldId id="322" r:id="rId12"/>
    <p:sldId id="323" r:id="rId13"/>
    <p:sldId id="326" r:id="rId14"/>
    <p:sldId id="281" r:id="rId15"/>
    <p:sldId id="31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B009"/>
    <a:srgbClr val="74C208"/>
    <a:srgbClr val="FFFAEC"/>
    <a:srgbClr val="E69C25"/>
    <a:srgbClr val="E8CD33"/>
    <a:srgbClr val="C1C458"/>
    <a:srgbClr val="BFD68D"/>
    <a:srgbClr val="8BC267"/>
    <a:srgbClr val="50B010"/>
    <a:srgbClr val="E648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45FE03-61C3-4F4D-94E3-7CA7D8CEA0FF}" type="datetimeFigureOut">
              <a:rPr lang="en-CA" smtClean="0"/>
              <a:t>2023-11-30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FBEB3E-C32B-4717-96EE-36321458F270}" type="slidenum">
              <a:rPr lang="en-CA" smtClean="0"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FBEB3E-C32B-4717-96EE-36321458F270}" type="slidenum">
              <a:rPr lang="en-CA" smtClean="0"/>
              <a:t>9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1. Cost Factors: </a:t>
            </a:r>
          </a:p>
          <a:p>
            <a:r>
              <a:rPr lang="en-US"/>
              <a:t> 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/>
              <a:t>Development team size and expertise. 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/>
              <a:t> 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/>
              <a:t>In-house vs. outsourced team. 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/>
              <a:t> 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/>
              <a:t>Third-party services (data scientists, software developers, designers). 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/>
              <a:t> 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/>
              <a:t> 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/>
              <a:t> 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/>
              <a:t>2. Average Project Cost: 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/>
              <a:t> 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/>
              <a:t>Business analytics: $2,000 to $12,000 monthly. 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/>
              <a:t> 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/>
              <a:t>Coding: $2,000 to $70,000 monthly. 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/>
              <a:t> 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/>
              <a:t>3. Cost of Data Analyst: 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/>
              <a:t> 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/>
              <a:t>Minimum $1200 monthly. 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/>
              <a:t> 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/>
              <a:t> 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/>
              <a:t> 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/>
              <a:t>Ongoing Maintenance: 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/>
              <a:t> 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/>
              <a:t>1. Monthly Costs: 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/>
              <a:t> 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/>
              <a:t>Vary based on features and usage. 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/>
              <a:t> 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/>
              <a:t>Server expenses, API integrations, extra features, marketing, and maintenance costs. 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/>
              <a:t> 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/>
              <a:t>2. Long-term Considerations: 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/>
              <a:t> 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/>
              <a:t>Ensure continuous updates for optimal performance. 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/>
              <a:t> 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/>
              <a:t>Regularly assess and adapt to evolving market trends. 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/>
              <a:t> 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/>
              <a:t> 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/>
              <a:t> 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/>
              <a:t>Based on that the total project cost can range from $10,000 to $500,000, depending on the size of the implementation. 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/>
          </a:p>
          <a:p>
            <a:r>
              <a:rPr lang="en-US" b="1"/>
              <a:t>Since Walmart has a team for each of these, there won't be any added cost for the below services for the new feature: LEGAL, TESTING, MAINTENANCE</a:t>
            </a:r>
            <a:endParaRPr lang="en-US"/>
          </a:p>
          <a:p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FBEB3E-C32B-4717-96EE-36321458F270}" type="slidenum">
              <a:rPr lang="en-CA" smtClean="0"/>
              <a:t>11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A98A8-DD5E-491C-A56B-46C070E3170F}" type="datetime1">
              <a:rPr lang="en-CA" smtClean="0"/>
              <a:t>2023-11-30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2386E-0645-40B8-AA05-A4D5801C18A8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0A294D-7076-4E5D-8F0D-BAB6DD95C4D9}" type="datetime1">
              <a:rPr lang="en-CA" smtClean="0"/>
              <a:t>2023-11-30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B2386E-0645-40B8-AA05-A4D5801C18A8}" type="slidenum">
              <a:rPr lang="en-CA" smtClean="0"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ppt/media/media1.mp4" TargetMode="External"/><Relationship Id="rId1" Type="http://schemas.microsoft.com/office/2007/relationships/media" Target="ppt/media/media1.mp4" TargetMode="Externa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29.svg"/><Relationship Id="rId18" Type="http://schemas.openxmlformats.org/officeDocument/2006/relationships/image" Target="../media/image2.png"/><Relationship Id="rId3" Type="http://schemas.openxmlformats.org/officeDocument/2006/relationships/image" Target="../media/image122.svg"/><Relationship Id="rId21" Type="http://schemas.openxmlformats.org/officeDocument/2006/relationships/image" Target="../media/image135.png"/><Relationship Id="rId7" Type="http://schemas.openxmlformats.org/officeDocument/2006/relationships/image" Target="../media/image125.svg"/><Relationship Id="rId12" Type="http://schemas.openxmlformats.org/officeDocument/2006/relationships/image" Target="../media/image35.png"/><Relationship Id="rId17" Type="http://schemas.openxmlformats.org/officeDocument/2006/relationships/image" Target="../media/image133.svg"/><Relationship Id="rId2" Type="http://schemas.openxmlformats.org/officeDocument/2006/relationships/image" Target="../media/image31.png"/><Relationship Id="rId16" Type="http://schemas.openxmlformats.org/officeDocument/2006/relationships/image" Target="../media/image132.png"/><Relationship Id="rId20" Type="http://schemas.openxmlformats.org/officeDocument/2006/relationships/image" Target="../media/image13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128.svg"/><Relationship Id="rId5" Type="http://schemas.openxmlformats.org/officeDocument/2006/relationships/image" Target="../media/image124.svg"/><Relationship Id="rId15" Type="http://schemas.openxmlformats.org/officeDocument/2006/relationships/image" Target="../media/image131.svg"/><Relationship Id="rId10" Type="http://schemas.openxmlformats.org/officeDocument/2006/relationships/image" Target="../media/image33.png"/><Relationship Id="rId19" Type="http://schemas.openxmlformats.org/officeDocument/2006/relationships/image" Target="../media/image37.png"/><Relationship Id="rId4" Type="http://schemas.openxmlformats.org/officeDocument/2006/relationships/image" Target="../media/image123.png"/><Relationship Id="rId9" Type="http://schemas.openxmlformats.org/officeDocument/2006/relationships/image" Target="../media/image127.svg"/><Relationship Id="rId14" Type="http://schemas.openxmlformats.org/officeDocument/2006/relationships/image" Target="../media/image130.png"/><Relationship Id="rId22" Type="http://schemas.openxmlformats.org/officeDocument/2006/relationships/image" Target="../media/image13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6.svg"/><Relationship Id="rId18" Type="http://schemas.openxmlformats.org/officeDocument/2006/relationships/image" Target="../media/image151.png"/><Relationship Id="rId3" Type="http://schemas.openxmlformats.org/officeDocument/2006/relationships/image" Target="../media/image2.png"/><Relationship Id="rId21" Type="http://schemas.openxmlformats.org/officeDocument/2006/relationships/image" Target="../media/image154.svg"/><Relationship Id="rId7" Type="http://schemas.openxmlformats.org/officeDocument/2006/relationships/image" Target="../media/image140.svg"/><Relationship Id="rId12" Type="http://schemas.openxmlformats.org/officeDocument/2006/relationships/image" Target="../media/image145.png"/><Relationship Id="rId17" Type="http://schemas.openxmlformats.org/officeDocument/2006/relationships/image" Target="../media/image150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9.png"/><Relationship Id="rId20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11" Type="http://schemas.openxmlformats.org/officeDocument/2006/relationships/image" Target="../media/image144.svg"/><Relationship Id="rId24" Type="http://schemas.openxmlformats.org/officeDocument/2006/relationships/image" Target="../media/image157.png"/><Relationship Id="rId5" Type="http://schemas.openxmlformats.org/officeDocument/2006/relationships/image" Target="../media/image138.svg"/><Relationship Id="rId15" Type="http://schemas.openxmlformats.org/officeDocument/2006/relationships/image" Target="../media/image148.svg"/><Relationship Id="rId23" Type="http://schemas.openxmlformats.org/officeDocument/2006/relationships/image" Target="../media/image156.svg"/><Relationship Id="rId10" Type="http://schemas.openxmlformats.org/officeDocument/2006/relationships/image" Target="../media/image143.png"/><Relationship Id="rId19" Type="http://schemas.openxmlformats.org/officeDocument/2006/relationships/image" Target="../media/image152.svg"/><Relationship Id="rId4" Type="http://schemas.openxmlformats.org/officeDocument/2006/relationships/image" Target="../media/image137.png"/><Relationship Id="rId9" Type="http://schemas.openxmlformats.org/officeDocument/2006/relationships/image" Target="../media/image142.svg"/><Relationship Id="rId14" Type="http://schemas.openxmlformats.org/officeDocument/2006/relationships/image" Target="../media/image147.png"/><Relationship Id="rId22" Type="http://schemas.openxmlformats.org/officeDocument/2006/relationships/image" Target="../media/image15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8.G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tamira.ai/blog/image-recognition-cost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zure.microsoft.com/en-ca/pricing/details/cloud-services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GIF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png"/><Relationship Id="rId18" Type="http://schemas.openxmlformats.org/officeDocument/2006/relationships/image" Target="../media/image44.svg"/><Relationship Id="rId26" Type="http://schemas.openxmlformats.org/officeDocument/2006/relationships/image" Target="../media/image52.svg"/><Relationship Id="rId39" Type="http://schemas.openxmlformats.org/officeDocument/2006/relationships/image" Target="../media/image65.png"/><Relationship Id="rId21" Type="http://schemas.openxmlformats.org/officeDocument/2006/relationships/image" Target="../media/image47.png"/><Relationship Id="rId34" Type="http://schemas.openxmlformats.org/officeDocument/2006/relationships/image" Target="../media/image60.svg"/><Relationship Id="rId42" Type="http://schemas.openxmlformats.org/officeDocument/2006/relationships/image" Target="../media/image68.svg"/><Relationship Id="rId47" Type="http://schemas.openxmlformats.org/officeDocument/2006/relationships/image" Target="../media/image73.png"/><Relationship Id="rId50" Type="http://schemas.openxmlformats.org/officeDocument/2006/relationships/image" Target="../media/image76.svg"/><Relationship Id="rId55" Type="http://schemas.openxmlformats.org/officeDocument/2006/relationships/image" Target="../media/image81.png"/><Relationship Id="rId7" Type="http://schemas.openxmlformats.org/officeDocument/2006/relationships/image" Target="../media/image33.png"/><Relationship Id="rId2" Type="http://schemas.openxmlformats.org/officeDocument/2006/relationships/image" Target="../media/image2.png"/><Relationship Id="rId16" Type="http://schemas.openxmlformats.org/officeDocument/2006/relationships/image" Target="../media/image42.svg"/><Relationship Id="rId29" Type="http://schemas.openxmlformats.org/officeDocument/2006/relationships/image" Target="../media/image55.png"/><Relationship Id="rId11" Type="http://schemas.openxmlformats.org/officeDocument/2006/relationships/image" Target="../media/image37.png"/><Relationship Id="rId24" Type="http://schemas.openxmlformats.org/officeDocument/2006/relationships/image" Target="../media/image50.svg"/><Relationship Id="rId32" Type="http://schemas.openxmlformats.org/officeDocument/2006/relationships/image" Target="../media/image58.svg"/><Relationship Id="rId37" Type="http://schemas.openxmlformats.org/officeDocument/2006/relationships/image" Target="../media/image63.png"/><Relationship Id="rId40" Type="http://schemas.openxmlformats.org/officeDocument/2006/relationships/image" Target="../media/image66.svg"/><Relationship Id="rId45" Type="http://schemas.openxmlformats.org/officeDocument/2006/relationships/image" Target="../media/image71.png"/><Relationship Id="rId53" Type="http://schemas.openxmlformats.org/officeDocument/2006/relationships/image" Target="../media/image79.png"/><Relationship Id="rId58" Type="http://schemas.openxmlformats.org/officeDocument/2006/relationships/image" Target="../media/image84.png"/><Relationship Id="rId5" Type="http://schemas.openxmlformats.org/officeDocument/2006/relationships/image" Target="../media/image31.png"/><Relationship Id="rId19" Type="http://schemas.openxmlformats.org/officeDocument/2006/relationships/image" Target="../media/image45.png"/><Relationship Id="rId4" Type="http://schemas.openxmlformats.org/officeDocument/2006/relationships/image" Target="../media/image30.svg"/><Relationship Id="rId9" Type="http://schemas.openxmlformats.org/officeDocument/2006/relationships/image" Target="../media/image35.png"/><Relationship Id="rId14" Type="http://schemas.openxmlformats.org/officeDocument/2006/relationships/image" Target="../media/image40.svg"/><Relationship Id="rId22" Type="http://schemas.openxmlformats.org/officeDocument/2006/relationships/image" Target="../media/image48.svg"/><Relationship Id="rId27" Type="http://schemas.openxmlformats.org/officeDocument/2006/relationships/image" Target="../media/image53.png"/><Relationship Id="rId30" Type="http://schemas.openxmlformats.org/officeDocument/2006/relationships/image" Target="../media/image56.svg"/><Relationship Id="rId35" Type="http://schemas.openxmlformats.org/officeDocument/2006/relationships/image" Target="../media/image61.png"/><Relationship Id="rId43" Type="http://schemas.openxmlformats.org/officeDocument/2006/relationships/image" Target="../media/image69.png"/><Relationship Id="rId48" Type="http://schemas.openxmlformats.org/officeDocument/2006/relationships/image" Target="../media/image74.svg"/><Relationship Id="rId56" Type="http://schemas.openxmlformats.org/officeDocument/2006/relationships/image" Target="../media/image82.png"/><Relationship Id="rId8" Type="http://schemas.openxmlformats.org/officeDocument/2006/relationships/image" Target="../media/image34.svg"/><Relationship Id="rId51" Type="http://schemas.openxmlformats.org/officeDocument/2006/relationships/image" Target="../media/image77.png"/><Relationship Id="rId3" Type="http://schemas.openxmlformats.org/officeDocument/2006/relationships/image" Target="../media/image29.png"/><Relationship Id="rId12" Type="http://schemas.openxmlformats.org/officeDocument/2006/relationships/image" Target="../media/image38.svg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33" Type="http://schemas.openxmlformats.org/officeDocument/2006/relationships/image" Target="../media/image59.png"/><Relationship Id="rId38" Type="http://schemas.openxmlformats.org/officeDocument/2006/relationships/image" Target="../media/image64.svg"/><Relationship Id="rId46" Type="http://schemas.openxmlformats.org/officeDocument/2006/relationships/image" Target="../media/image72.svg"/><Relationship Id="rId59" Type="http://schemas.openxmlformats.org/officeDocument/2006/relationships/image" Target="../media/image85.png"/><Relationship Id="rId20" Type="http://schemas.openxmlformats.org/officeDocument/2006/relationships/image" Target="../media/image46.svg"/><Relationship Id="rId41" Type="http://schemas.openxmlformats.org/officeDocument/2006/relationships/image" Target="../media/image67.png"/><Relationship Id="rId54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sv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28" Type="http://schemas.openxmlformats.org/officeDocument/2006/relationships/image" Target="../media/image54.svg"/><Relationship Id="rId36" Type="http://schemas.openxmlformats.org/officeDocument/2006/relationships/image" Target="../media/image62.svg"/><Relationship Id="rId49" Type="http://schemas.openxmlformats.org/officeDocument/2006/relationships/image" Target="../media/image75.png"/><Relationship Id="rId57" Type="http://schemas.openxmlformats.org/officeDocument/2006/relationships/image" Target="../media/image83.png"/><Relationship Id="rId10" Type="http://schemas.openxmlformats.org/officeDocument/2006/relationships/image" Target="../media/image36.svg"/><Relationship Id="rId31" Type="http://schemas.openxmlformats.org/officeDocument/2006/relationships/image" Target="../media/image57.png"/><Relationship Id="rId44" Type="http://schemas.openxmlformats.org/officeDocument/2006/relationships/image" Target="../media/image70.svg"/><Relationship Id="rId52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GIF"/><Relationship Id="rId3" Type="http://schemas.openxmlformats.org/officeDocument/2006/relationships/image" Target="../media/image86.jpeg"/><Relationship Id="rId7" Type="http://schemas.openxmlformats.org/officeDocument/2006/relationships/image" Target="../media/image90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GIF"/><Relationship Id="rId5" Type="http://schemas.openxmlformats.org/officeDocument/2006/relationships/image" Target="../media/image88.svg"/><Relationship Id="rId4" Type="http://schemas.openxmlformats.org/officeDocument/2006/relationships/image" Target="../media/image87.png"/><Relationship Id="rId9" Type="http://schemas.openxmlformats.org/officeDocument/2006/relationships/image" Target="../media/image92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svg"/><Relationship Id="rId18" Type="http://schemas.openxmlformats.org/officeDocument/2006/relationships/image" Target="../media/image108.png"/><Relationship Id="rId26" Type="http://schemas.openxmlformats.org/officeDocument/2006/relationships/image" Target="../media/image115.png"/><Relationship Id="rId3" Type="http://schemas.openxmlformats.org/officeDocument/2006/relationships/image" Target="../media/image93.png"/><Relationship Id="rId21" Type="http://schemas.openxmlformats.org/officeDocument/2006/relationships/image" Target="../media/image111.png"/><Relationship Id="rId7" Type="http://schemas.openxmlformats.org/officeDocument/2006/relationships/image" Target="../media/image97.svg"/><Relationship Id="rId12" Type="http://schemas.openxmlformats.org/officeDocument/2006/relationships/image" Target="../media/image102.png"/><Relationship Id="rId17" Type="http://schemas.openxmlformats.org/officeDocument/2006/relationships/image" Target="../media/image107.GIF"/><Relationship Id="rId25" Type="http://schemas.openxmlformats.org/officeDocument/2006/relationships/image" Target="../media/image20.jpeg"/><Relationship Id="rId2" Type="http://schemas.openxmlformats.org/officeDocument/2006/relationships/image" Target="../media/image2.png"/><Relationship Id="rId16" Type="http://schemas.openxmlformats.org/officeDocument/2006/relationships/image" Target="../media/image106.GIF"/><Relationship Id="rId20" Type="http://schemas.openxmlformats.org/officeDocument/2006/relationships/image" Target="../media/image1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101.svg"/><Relationship Id="rId24" Type="http://schemas.openxmlformats.org/officeDocument/2006/relationships/image" Target="../media/image114.GIF"/><Relationship Id="rId5" Type="http://schemas.openxmlformats.org/officeDocument/2006/relationships/image" Target="../media/image95.svg"/><Relationship Id="rId15" Type="http://schemas.openxmlformats.org/officeDocument/2006/relationships/image" Target="../media/image105.png"/><Relationship Id="rId23" Type="http://schemas.openxmlformats.org/officeDocument/2006/relationships/image" Target="../media/image113.png"/><Relationship Id="rId10" Type="http://schemas.openxmlformats.org/officeDocument/2006/relationships/image" Target="../media/image100.png"/><Relationship Id="rId19" Type="http://schemas.openxmlformats.org/officeDocument/2006/relationships/image" Target="../media/image109.jpeg"/><Relationship Id="rId4" Type="http://schemas.openxmlformats.org/officeDocument/2006/relationships/image" Target="../media/image94.png"/><Relationship Id="rId9" Type="http://schemas.openxmlformats.org/officeDocument/2006/relationships/image" Target="../media/image99.svg"/><Relationship Id="rId14" Type="http://schemas.openxmlformats.org/officeDocument/2006/relationships/image" Target="../media/image104.GIF"/><Relationship Id="rId22" Type="http://schemas.openxmlformats.org/officeDocument/2006/relationships/image" Target="../media/image1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jpeg"/><Relationship Id="rId3" Type="http://schemas.openxmlformats.org/officeDocument/2006/relationships/image" Target="../media/image2.png"/><Relationship Id="rId7" Type="http://schemas.openxmlformats.org/officeDocument/2006/relationships/image" Target="../media/image109.jpeg"/><Relationship Id="rId12" Type="http://schemas.openxmlformats.org/officeDocument/2006/relationships/image" Target="../media/image1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jpeg"/><Relationship Id="rId11" Type="http://schemas.openxmlformats.org/officeDocument/2006/relationships/image" Target="../media/image120.jpeg"/><Relationship Id="rId5" Type="http://schemas.openxmlformats.org/officeDocument/2006/relationships/image" Target="../media/image116.jpeg"/><Relationship Id="rId10" Type="http://schemas.openxmlformats.org/officeDocument/2006/relationships/image" Target="../media/image119.jpeg"/><Relationship Id="rId4" Type="http://schemas.openxmlformats.org/officeDocument/2006/relationships/image" Target="../media/image20.jpeg"/><Relationship Id="rId9" Type="http://schemas.openxmlformats.org/officeDocument/2006/relationships/image" Target="../media/image1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7831121" cy="6858000"/>
          </a:xfrm>
          <a:prstGeom prst="rect">
            <a:avLst/>
          </a:prstGeom>
        </p:spPr>
      </p:pic>
      <p:sp>
        <p:nvSpPr>
          <p:cNvPr id="22" name="Subtitle 2"/>
          <p:cNvSpPr>
            <a:spLocks noGrp="1"/>
          </p:cNvSpPr>
          <p:nvPr>
            <p:ph type="subTitle" idx="1"/>
          </p:nvPr>
        </p:nvSpPr>
        <p:spPr>
          <a:xfrm>
            <a:off x="8126396" y="4710947"/>
            <a:ext cx="4113229" cy="203147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1435100" indent="-1435100" algn="r"/>
            <a:r>
              <a:rPr lang="en-US" sz="1400" b="1">
                <a:solidFill>
                  <a:srgbClr val="2D3B45"/>
                </a:solidFill>
                <a:latin typeface="Calibri" panose="020F0502020204030204"/>
                <a:cs typeface="Calibri" panose="020F0502020204030204"/>
              </a:rPr>
              <a:t>Group 8 </a:t>
            </a:r>
          </a:p>
          <a:p>
            <a:pPr marL="1435100" indent="-1435100" algn="r"/>
            <a:r>
              <a:rPr lang="en-US" sz="1400">
                <a:solidFill>
                  <a:srgbClr val="2D3B45"/>
                </a:solidFill>
                <a:latin typeface="Calibri" panose="020F0502020204030204"/>
                <a:cs typeface="Calibri" panose="020F0502020204030204"/>
              </a:rPr>
              <a:t>Ao Li –  218020289</a:t>
            </a:r>
          </a:p>
          <a:p>
            <a:pPr marL="1435100" indent="-1435100" algn="r"/>
            <a:r>
              <a:rPr lang="en-US" sz="1400">
                <a:solidFill>
                  <a:srgbClr val="2D3B45"/>
                </a:solidFill>
                <a:latin typeface="Calibri" panose="020F0502020204030204"/>
                <a:cs typeface="Calibri" panose="020F0502020204030204"/>
              </a:rPr>
              <a:t>Nara Tan – 220089264</a:t>
            </a:r>
          </a:p>
          <a:p>
            <a:pPr marL="1435100" indent="-1435100" algn="r"/>
            <a:r>
              <a:rPr lang="en-US" sz="1400">
                <a:solidFill>
                  <a:srgbClr val="2D3B45"/>
                </a:solidFill>
                <a:latin typeface="Calibri" panose="020F0502020204030204"/>
                <a:cs typeface="Calibri" panose="020F0502020204030204"/>
              </a:rPr>
              <a:t>Qian Wang – 219346956</a:t>
            </a:r>
          </a:p>
          <a:p>
            <a:pPr marL="1435100" indent="-1435100" algn="r"/>
            <a:r>
              <a:rPr lang="en-US" sz="1400">
                <a:solidFill>
                  <a:srgbClr val="2D3B45"/>
                </a:solidFill>
                <a:latin typeface="Calibri" panose="020F0502020204030204"/>
                <a:cs typeface="Calibri" panose="020F0502020204030204"/>
              </a:rPr>
              <a:t>Saima Rafi – 216562753</a:t>
            </a:r>
          </a:p>
          <a:p>
            <a:pPr marL="1435100" indent="-1435100" algn="r"/>
            <a:r>
              <a:rPr lang="en-US" sz="1400">
                <a:solidFill>
                  <a:srgbClr val="2D3B45"/>
                </a:solidFill>
                <a:latin typeface="Calibri" panose="020F0502020204030204"/>
                <a:cs typeface="Calibri" panose="020F0502020204030204"/>
              </a:rPr>
              <a:t>Rahul Baid – </a:t>
            </a:r>
            <a:r>
              <a:rPr lang="en-CA" sz="1400">
                <a:solidFill>
                  <a:srgbClr val="2D3B45"/>
                </a:solidFill>
                <a:latin typeface="Calibri" panose="020F0502020204030204"/>
                <a:cs typeface="Calibri" panose="020F0502020204030204"/>
              </a:rPr>
              <a:t>220089991</a:t>
            </a:r>
            <a:endParaRPr lang="en-US" sz="1400">
              <a:solidFill>
                <a:srgbClr val="2D3B45"/>
              </a:solidFill>
              <a:latin typeface="Calibri" panose="020F0502020204030204"/>
              <a:cs typeface="Calibri" panose="020F0502020204030204"/>
            </a:endParaRPr>
          </a:p>
          <a:p>
            <a:pPr marL="1435100" indent="-1435100" algn="r"/>
            <a:r>
              <a:rPr lang="en-CA" sz="1400" err="1">
                <a:solidFill>
                  <a:srgbClr val="2D3B45"/>
                </a:solidFill>
                <a:latin typeface="Calibri" panose="020F0502020204030204"/>
                <a:cs typeface="Calibri" panose="020F0502020204030204"/>
              </a:rPr>
              <a:t>Chengjie</a:t>
            </a:r>
            <a:r>
              <a:rPr lang="en-CA" sz="1400">
                <a:solidFill>
                  <a:srgbClr val="2D3B45"/>
                </a:solidFill>
                <a:latin typeface="Calibri" panose="020F0502020204030204"/>
                <a:cs typeface="Calibri" panose="020F0502020204030204"/>
              </a:rPr>
              <a:t> Lou </a:t>
            </a:r>
            <a:r>
              <a:rPr lang="en-US" sz="1400">
                <a:solidFill>
                  <a:srgbClr val="2D3B45"/>
                </a:solidFill>
                <a:latin typeface="Calibri" panose="020F0502020204030204"/>
                <a:cs typeface="Calibri" panose="020F0502020204030204"/>
              </a:rPr>
              <a:t>– 217648502 </a:t>
            </a:r>
            <a:endParaRPr lang="en-CA" sz="1400">
              <a:solidFill>
                <a:srgbClr val="2D3B45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831122" y="624844"/>
            <a:ext cx="4503753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n-CA" sz="2200" b="1" i="0">
                <a:solidFill>
                  <a:srgbClr val="2D3B45"/>
                </a:solidFill>
                <a:effectLst/>
                <a:latin typeface="Calibri" panose="020F0502020204030204"/>
                <a:cs typeface="Calibri" panose="020F0502020204030204"/>
              </a:rPr>
              <a:t>Machine Learning Business Proposal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888272" y="1361792"/>
            <a:ext cx="4113228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n-US" b="1">
                <a:solidFill>
                  <a:srgbClr val="2D3B45"/>
                </a:solidFill>
                <a:latin typeface="Calibri" panose="020F0502020204030204"/>
                <a:cs typeface="Calibri" panose="020F0502020204030204"/>
              </a:rPr>
              <a:t>Data Science 2 - M</a:t>
            </a:r>
            <a:r>
              <a:rPr lang="en-CA" b="1">
                <a:solidFill>
                  <a:srgbClr val="2D3B45"/>
                </a:solidFill>
                <a:latin typeface="Calibri" panose="020F0502020204030204"/>
                <a:cs typeface="Calibri" panose="020F0502020204030204"/>
              </a:rPr>
              <a:t>BAN</a:t>
            </a:r>
            <a:endParaRPr lang="en-CA" b="1" i="0">
              <a:solidFill>
                <a:srgbClr val="2D3B45"/>
              </a:solidFill>
              <a:effectLst/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751" y="1170845"/>
            <a:ext cx="3812751" cy="4517015"/>
            <a:chOff x="1751" y="1170845"/>
            <a:chExt cx="3812751" cy="4517015"/>
          </a:xfrm>
        </p:grpSpPr>
        <p:grpSp>
          <p:nvGrpSpPr>
            <p:cNvPr id="4" name="Group 3"/>
            <p:cNvGrpSpPr/>
            <p:nvPr/>
          </p:nvGrpSpPr>
          <p:grpSpPr>
            <a:xfrm>
              <a:off x="1751" y="1407294"/>
              <a:ext cx="1835469" cy="4280566"/>
              <a:chOff x="0" y="-57150"/>
              <a:chExt cx="803453" cy="1610954"/>
            </a:xfrm>
          </p:grpSpPr>
          <p:sp>
            <p:nvSpPr>
              <p:cNvPr id="37" name="Freeform 4"/>
              <p:cNvSpPr/>
              <p:nvPr/>
            </p:nvSpPr>
            <p:spPr>
              <a:xfrm>
                <a:off x="0" y="0"/>
                <a:ext cx="803453" cy="1553804"/>
              </a:xfrm>
              <a:custGeom>
                <a:avLst/>
                <a:gdLst/>
                <a:ahLst/>
                <a:cxnLst/>
                <a:rect l="l" t="t" r="r" b="b"/>
                <a:pathLst>
                  <a:path w="803453" h="1553804">
                    <a:moveTo>
                      <a:pt x="20303" y="0"/>
                    </a:moveTo>
                    <a:lnTo>
                      <a:pt x="783150" y="0"/>
                    </a:lnTo>
                    <a:cubicBezTo>
                      <a:pt x="794363" y="0"/>
                      <a:pt x="803453" y="9090"/>
                      <a:pt x="803453" y="20303"/>
                    </a:cubicBezTo>
                    <a:lnTo>
                      <a:pt x="803453" y="1533501"/>
                    </a:lnTo>
                    <a:cubicBezTo>
                      <a:pt x="803453" y="1544714"/>
                      <a:pt x="794363" y="1553804"/>
                      <a:pt x="783150" y="1553804"/>
                    </a:cubicBezTo>
                    <a:lnTo>
                      <a:pt x="20303" y="1553804"/>
                    </a:lnTo>
                    <a:cubicBezTo>
                      <a:pt x="9090" y="1553804"/>
                      <a:pt x="0" y="1544714"/>
                      <a:pt x="0" y="1533501"/>
                    </a:cubicBezTo>
                    <a:lnTo>
                      <a:pt x="0" y="20303"/>
                    </a:lnTo>
                    <a:cubicBezTo>
                      <a:pt x="0" y="9090"/>
                      <a:pt x="9090" y="0"/>
                      <a:pt x="2030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 sz="1200"/>
              </a:p>
            </p:txBody>
          </p:sp>
          <p:sp>
            <p:nvSpPr>
              <p:cNvPr id="38" name="TextBox 5"/>
              <p:cNvSpPr txBox="1"/>
              <p:nvPr/>
            </p:nvSpPr>
            <p:spPr>
              <a:xfrm>
                <a:off x="0" y="-57150"/>
                <a:ext cx="803453" cy="1610954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240"/>
                  </a:lnSpc>
                </a:pPr>
                <a:endParaRPr sz="1200"/>
              </a:p>
            </p:txBody>
          </p:sp>
        </p:grpSp>
        <p:grpSp>
          <p:nvGrpSpPr>
            <p:cNvPr id="5" name="Group 6"/>
            <p:cNvGrpSpPr/>
            <p:nvPr/>
          </p:nvGrpSpPr>
          <p:grpSpPr>
            <a:xfrm>
              <a:off x="1979033" y="1407294"/>
              <a:ext cx="1835469" cy="4280566"/>
              <a:chOff x="0" y="-57150"/>
              <a:chExt cx="803453" cy="1610954"/>
            </a:xfrm>
          </p:grpSpPr>
          <p:sp>
            <p:nvSpPr>
              <p:cNvPr id="35" name="Freeform 7"/>
              <p:cNvSpPr/>
              <p:nvPr/>
            </p:nvSpPr>
            <p:spPr>
              <a:xfrm>
                <a:off x="0" y="0"/>
                <a:ext cx="803453" cy="1553804"/>
              </a:xfrm>
              <a:custGeom>
                <a:avLst/>
                <a:gdLst/>
                <a:ahLst/>
                <a:cxnLst/>
                <a:rect l="l" t="t" r="r" b="b"/>
                <a:pathLst>
                  <a:path w="803453" h="1553804">
                    <a:moveTo>
                      <a:pt x="20303" y="0"/>
                    </a:moveTo>
                    <a:lnTo>
                      <a:pt x="783150" y="0"/>
                    </a:lnTo>
                    <a:cubicBezTo>
                      <a:pt x="794363" y="0"/>
                      <a:pt x="803453" y="9090"/>
                      <a:pt x="803453" y="20303"/>
                    </a:cubicBezTo>
                    <a:lnTo>
                      <a:pt x="803453" y="1533501"/>
                    </a:lnTo>
                    <a:cubicBezTo>
                      <a:pt x="803453" y="1544714"/>
                      <a:pt x="794363" y="1553804"/>
                      <a:pt x="783150" y="1553804"/>
                    </a:cubicBezTo>
                    <a:lnTo>
                      <a:pt x="20303" y="1553804"/>
                    </a:lnTo>
                    <a:cubicBezTo>
                      <a:pt x="9090" y="1553804"/>
                      <a:pt x="0" y="1544714"/>
                      <a:pt x="0" y="1533501"/>
                    </a:cubicBezTo>
                    <a:lnTo>
                      <a:pt x="0" y="20303"/>
                    </a:lnTo>
                    <a:cubicBezTo>
                      <a:pt x="0" y="9090"/>
                      <a:pt x="9090" y="0"/>
                      <a:pt x="203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CA" sz="1200"/>
              </a:p>
            </p:txBody>
          </p:sp>
          <p:sp>
            <p:nvSpPr>
              <p:cNvPr id="36" name="TextBox 8"/>
              <p:cNvSpPr txBox="1"/>
              <p:nvPr/>
            </p:nvSpPr>
            <p:spPr>
              <a:xfrm>
                <a:off x="0" y="-57150"/>
                <a:ext cx="803453" cy="1610954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240"/>
                  </a:lnSpc>
                  <a:spcBef>
                    <a:spcPct val="0"/>
                  </a:spcBef>
                </a:pPr>
                <a:endParaRPr sz="1200"/>
              </a:p>
            </p:txBody>
          </p:sp>
        </p:grpSp>
        <p:sp>
          <p:nvSpPr>
            <p:cNvPr id="9" name="Freeform 19"/>
            <p:cNvSpPr/>
            <p:nvPr/>
          </p:nvSpPr>
          <p:spPr>
            <a:xfrm>
              <a:off x="2163046" y="1170845"/>
              <a:ext cx="1467443" cy="776612"/>
            </a:xfrm>
            <a:custGeom>
              <a:avLst/>
              <a:gdLst/>
              <a:ahLst/>
              <a:cxnLst/>
              <a:rect l="l" t="t" r="r" b="b"/>
              <a:pathLst>
                <a:path w="2438938" h="1109717">
                  <a:moveTo>
                    <a:pt x="0" y="0"/>
                  </a:moveTo>
                  <a:lnTo>
                    <a:pt x="2438938" y="0"/>
                  </a:lnTo>
                  <a:lnTo>
                    <a:pt x="2438938" y="1109717"/>
                  </a:lnTo>
                  <a:lnTo>
                    <a:pt x="0" y="1109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 sz="1200"/>
            </a:p>
          </p:txBody>
        </p:sp>
        <p:sp>
          <p:nvSpPr>
            <p:cNvPr id="13" name="TextBox 29"/>
            <p:cNvSpPr txBox="1"/>
            <p:nvPr/>
          </p:nvSpPr>
          <p:spPr>
            <a:xfrm>
              <a:off x="2324707" y="1356509"/>
              <a:ext cx="1064102" cy="377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40"/>
                </a:lnSpc>
              </a:pPr>
              <a:r>
                <a:rPr lang="en-US" sz="1200" b="1">
                  <a:solidFill>
                    <a:srgbClr val="FFFFFF"/>
                  </a:solidFill>
                  <a:latin typeface="Calibri" panose="020F0502020204030204"/>
                  <a:ea typeface="+mn-lt"/>
                  <a:cs typeface="+mn-lt"/>
                </a:rPr>
                <a:t>Search Query Processing</a:t>
              </a:r>
              <a:endParaRPr lang="zh-CN" altLang="en-US" sz="1200" b="1">
                <a:latin typeface="Calibri" panose="020F0502020204030204"/>
                <a:ea typeface="DengXian" panose="02010600030101010101" charset="-122"/>
                <a:cs typeface="Times New Roman" panose="02020603050405020304"/>
              </a:endParaRPr>
            </a:p>
          </p:txBody>
        </p:sp>
        <p:sp>
          <p:nvSpPr>
            <p:cNvPr id="19" name="Freeform 25"/>
            <p:cNvSpPr/>
            <p:nvPr/>
          </p:nvSpPr>
          <p:spPr>
            <a:xfrm>
              <a:off x="2624587" y="4877307"/>
              <a:ext cx="488385" cy="575250"/>
            </a:xfrm>
            <a:custGeom>
              <a:avLst/>
              <a:gdLst/>
              <a:ahLst/>
              <a:cxnLst/>
              <a:rect l="l" t="t" r="r" b="b"/>
              <a:pathLst>
                <a:path w="811711" h="821986">
                  <a:moveTo>
                    <a:pt x="0" y="0"/>
                  </a:moveTo>
                  <a:lnTo>
                    <a:pt x="811711" y="0"/>
                  </a:lnTo>
                  <a:lnTo>
                    <a:pt x="811711" y="821986"/>
                  </a:lnTo>
                  <a:lnTo>
                    <a:pt x="0" y="8219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 sz="1200"/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178612" y="1170845"/>
              <a:ext cx="1493740" cy="4281712"/>
              <a:chOff x="178612" y="1170845"/>
              <a:chExt cx="1493740" cy="4281712"/>
            </a:xfrm>
          </p:grpSpPr>
          <p:sp>
            <p:nvSpPr>
              <p:cNvPr id="17" name="Freeform 18"/>
              <p:cNvSpPr/>
              <p:nvPr/>
            </p:nvSpPr>
            <p:spPr>
              <a:xfrm>
                <a:off x="185764" y="1170845"/>
                <a:ext cx="1467443" cy="776612"/>
              </a:xfrm>
              <a:custGeom>
                <a:avLst/>
                <a:gdLst/>
                <a:ahLst/>
                <a:cxnLst/>
                <a:rect l="l" t="t" r="r" b="b"/>
                <a:pathLst>
                  <a:path w="2438938" h="1109717">
                    <a:moveTo>
                      <a:pt x="0" y="0"/>
                    </a:moveTo>
                    <a:lnTo>
                      <a:pt x="2438938" y="0"/>
                    </a:lnTo>
                    <a:lnTo>
                      <a:pt x="2438938" y="1109717"/>
                    </a:lnTo>
                    <a:lnTo>
                      <a:pt x="0" y="110971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CA" sz="1200"/>
              </a:p>
            </p:txBody>
          </p:sp>
          <p:sp>
            <p:nvSpPr>
              <p:cNvPr id="22" name="Freeform 24"/>
              <p:cNvSpPr/>
              <p:nvPr/>
            </p:nvSpPr>
            <p:spPr>
              <a:xfrm>
                <a:off x="697997" y="4877307"/>
                <a:ext cx="386999" cy="575250"/>
              </a:xfrm>
              <a:custGeom>
                <a:avLst/>
                <a:gdLst/>
                <a:ahLst/>
                <a:cxnLst/>
                <a:rect l="l" t="t" r="r" b="b"/>
                <a:pathLst>
                  <a:path w="643204" h="821986">
                    <a:moveTo>
                      <a:pt x="0" y="0"/>
                    </a:moveTo>
                    <a:lnTo>
                      <a:pt x="643204" y="0"/>
                    </a:lnTo>
                    <a:lnTo>
                      <a:pt x="643204" y="821986"/>
                    </a:lnTo>
                    <a:lnTo>
                      <a:pt x="0" y="82198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CA" sz="1200"/>
              </a:p>
            </p:txBody>
          </p:sp>
          <p:sp>
            <p:nvSpPr>
              <p:cNvPr id="23" name="TextBox 28"/>
              <p:cNvSpPr txBox="1"/>
              <p:nvPr/>
            </p:nvSpPr>
            <p:spPr>
              <a:xfrm>
                <a:off x="269493" y="1278577"/>
                <a:ext cx="1064102" cy="56964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1540"/>
                  </a:lnSpc>
                </a:pPr>
                <a:r>
                  <a:rPr lang="en-US" sz="1200" b="1">
                    <a:solidFill>
                      <a:srgbClr val="FFFFFF"/>
                    </a:solidFill>
                    <a:latin typeface="Calibri" panose="020F0502020204030204"/>
                    <a:ea typeface="+mn-lt"/>
                    <a:cs typeface="+mn-lt"/>
                  </a:rPr>
                  <a:t>Feature Extraction &amp; Indexing</a:t>
                </a:r>
                <a:endParaRPr lang="zh-CN" altLang="en-US" sz="1200" b="1">
                  <a:latin typeface="Calibri" panose="020F0502020204030204"/>
                  <a:ea typeface="DengXian" panose="02010600030101010101" charset="-122"/>
                  <a:cs typeface="Times New Roman" panose="02020603050405020304"/>
                </a:endParaRPr>
              </a:p>
            </p:txBody>
          </p:sp>
          <p:sp>
            <p:nvSpPr>
              <p:cNvPr id="24" name="TextBox 33"/>
              <p:cNvSpPr txBox="1"/>
              <p:nvPr/>
            </p:nvSpPr>
            <p:spPr>
              <a:xfrm>
                <a:off x="178612" y="2240006"/>
                <a:ext cx="1493740" cy="258532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en-US" sz="1400">
                    <a:solidFill>
                      <a:srgbClr val="4B5257"/>
                    </a:solidFill>
                    <a:ea typeface="+mn-lt"/>
                    <a:cs typeface="+mn-lt"/>
                  </a:rPr>
                  <a:t>Using ResNet for feature extraction, creating detailed feature vectors, supported by efficient and streamlined data indexing systems, enhancing the accuracy and speed of image search capabilities.</a:t>
                </a:r>
                <a:endParaRPr lang="en-US" altLang="zh-CN" sz="1400">
                  <a:solidFill>
                    <a:srgbClr val="4B5257"/>
                  </a:solidFill>
                  <a:ea typeface="+mn-lt"/>
                  <a:cs typeface="+mn-lt"/>
                </a:endParaRPr>
              </a:p>
            </p:txBody>
          </p:sp>
        </p:grpSp>
        <p:sp>
          <p:nvSpPr>
            <p:cNvPr id="25" name="TextBox 34"/>
            <p:cNvSpPr txBox="1"/>
            <p:nvPr/>
          </p:nvSpPr>
          <p:spPr>
            <a:xfrm>
              <a:off x="2136175" y="2235514"/>
              <a:ext cx="1501871" cy="24622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600">
                  <a:solidFill>
                    <a:srgbClr val="4B5257"/>
                  </a:solidFill>
                  <a:latin typeface="Calibri" panose="020F0502020204030204"/>
                  <a:ea typeface="+mn-lt"/>
                  <a:cs typeface="+mn-lt"/>
                </a:rPr>
                <a:t>Enhanced to manage a broad range of image sizes and qualities, particularly from mobile uploads, ensuring quick and accurate image processing.</a:t>
              </a:r>
              <a:endParaRPr lang="zh-CN" altLang="en-US" sz="1600">
                <a:latin typeface="Calibri" panose="020F0502020204030204"/>
                <a:ea typeface="+mn-lt"/>
                <a:cs typeface="+mn-lt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957775" y="1170845"/>
            <a:ext cx="3814211" cy="4517015"/>
            <a:chOff x="3957775" y="1170845"/>
            <a:chExt cx="3814211" cy="4517015"/>
          </a:xfrm>
        </p:grpSpPr>
        <p:grpSp>
          <p:nvGrpSpPr>
            <p:cNvPr id="6" name="Group 9"/>
            <p:cNvGrpSpPr/>
            <p:nvPr/>
          </p:nvGrpSpPr>
          <p:grpSpPr>
            <a:xfrm>
              <a:off x="3957775" y="1407294"/>
              <a:ext cx="1835469" cy="4280566"/>
              <a:chOff x="0" y="-57150"/>
              <a:chExt cx="803453" cy="1610954"/>
            </a:xfrm>
          </p:grpSpPr>
          <p:sp>
            <p:nvSpPr>
              <p:cNvPr id="33" name="Freeform 10"/>
              <p:cNvSpPr/>
              <p:nvPr/>
            </p:nvSpPr>
            <p:spPr>
              <a:xfrm>
                <a:off x="0" y="0"/>
                <a:ext cx="803453" cy="1553804"/>
              </a:xfrm>
              <a:custGeom>
                <a:avLst/>
                <a:gdLst/>
                <a:ahLst/>
                <a:cxnLst/>
                <a:rect l="l" t="t" r="r" b="b"/>
                <a:pathLst>
                  <a:path w="803453" h="1553804">
                    <a:moveTo>
                      <a:pt x="20303" y="0"/>
                    </a:moveTo>
                    <a:lnTo>
                      <a:pt x="783150" y="0"/>
                    </a:lnTo>
                    <a:cubicBezTo>
                      <a:pt x="794363" y="0"/>
                      <a:pt x="803453" y="9090"/>
                      <a:pt x="803453" y="20303"/>
                    </a:cubicBezTo>
                    <a:lnTo>
                      <a:pt x="803453" y="1533501"/>
                    </a:lnTo>
                    <a:cubicBezTo>
                      <a:pt x="803453" y="1544714"/>
                      <a:pt x="794363" y="1553804"/>
                      <a:pt x="783150" y="1553804"/>
                    </a:cubicBezTo>
                    <a:lnTo>
                      <a:pt x="20303" y="1553804"/>
                    </a:lnTo>
                    <a:cubicBezTo>
                      <a:pt x="9090" y="1553804"/>
                      <a:pt x="0" y="1544714"/>
                      <a:pt x="0" y="1533501"/>
                    </a:cubicBezTo>
                    <a:lnTo>
                      <a:pt x="0" y="20303"/>
                    </a:lnTo>
                    <a:cubicBezTo>
                      <a:pt x="0" y="9090"/>
                      <a:pt x="9090" y="0"/>
                      <a:pt x="203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CA" sz="1200"/>
              </a:p>
            </p:txBody>
          </p:sp>
          <p:sp>
            <p:nvSpPr>
              <p:cNvPr id="34" name="TextBox 11"/>
              <p:cNvSpPr txBox="1"/>
              <p:nvPr/>
            </p:nvSpPr>
            <p:spPr>
              <a:xfrm>
                <a:off x="0" y="-57150"/>
                <a:ext cx="803453" cy="1610954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240"/>
                  </a:lnSpc>
                  <a:spcBef>
                    <a:spcPct val="0"/>
                  </a:spcBef>
                </a:pPr>
                <a:endParaRPr sz="1200"/>
              </a:p>
            </p:txBody>
          </p:sp>
        </p:grpSp>
        <p:grpSp>
          <p:nvGrpSpPr>
            <p:cNvPr id="7" name="Group 12"/>
            <p:cNvGrpSpPr/>
            <p:nvPr/>
          </p:nvGrpSpPr>
          <p:grpSpPr>
            <a:xfrm>
              <a:off x="5936517" y="1407294"/>
              <a:ext cx="1835469" cy="4280566"/>
              <a:chOff x="0" y="-57150"/>
              <a:chExt cx="803453" cy="1610954"/>
            </a:xfrm>
          </p:grpSpPr>
          <p:sp>
            <p:nvSpPr>
              <p:cNvPr id="31" name="Freeform 13"/>
              <p:cNvSpPr/>
              <p:nvPr/>
            </p:nvSpPr>
            <p:spPr>
              <a:xfrm>
                <a:off x="0" y="0"/>
                <a:ext cx="803453" cy="1553804"/>
              </a:xfrm>
              <a:custGeom>
                <a:avLst/>
                <a:gdLst/>
                <a:ahLst/>
                <a:cxnLst/>
                <a:rect l="l" t="t" r="r" b="b"/>
                <a:pathLst>
                  <a:path w="803453" h="1553804">
                    <a:moveTo>
                      <a:pt x="20303" y="0"/>
                    </a:moveTo>
                    <a:lnTo>
                      <a:pt x="783150" y="0"/>
                    </a:lnTo>
                    <a:cubicBezTo>
                      <a:pt x="794363" y="0"/>
                      <a:pt x="803453" y="9090"/>
                      <a:pt x="803453" y="20303"/>
                    </a:cubicBezTo>
                    <a:lnTo>
                      <a:pt x="803453" y="1533501"/>
                    </a:lnTo>
                    <a:cubicBezTo>
                      <a:pt x="803453" y="1544714"/>
                      <a:pt x="794363" y="1553804"/>
                      <a:pt x="783150" y="1553804"/>
                    </a:cubicBezTo>
                    <a:lnTo>
                      <a:pt x="20303" y="1553804"/>
                    </a:lnTo>
                    <a:cubicBezTo>
                      <a:pt x="9090" y="1553804"/>
                      <a:pt x="0" y="1544714"/>
                      <a:pt x="0" y="1533501"/>
                    </a:cubicBezTo>
                    <a:lnTo>
                      <a:pt x="0" y="20303"/>
                    </a:lnTo>
                    <a:cubicBezTo>
                      <a:pt x="0" y="9090"/>
                      <a:pt x="9090" y="0"/>
                      <a:pt x="203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CA" sz="1200"/>
              </a:p>
            </p:txBody>
          </p:sp>
          <p:sp>
            <p:nvSpPr>
              <p:cNvPr id="32" name="TextBox 14"/>
              <p:cNvSpPr txBox="1"/>
              <p:nvPr/>
            </p:nvSpPr>
            <p:spPr>
              <a:xfrm>
                <a:off x="0" y="-57150"/>
                <a:ext cx="803453" cy="1610954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240"/>
                  </a:lnSpc>
                  <a:spcBef>
                    <a:spcPct val="0"/>
                  </a:spcBef>
                </a:pPr>
                <a:endParaRPr sz="1200"/>
              </a:p>
            </p:txBody>
          </p:sp>
        </p:grpSp>
        <p:sp>
          <p:nvSpPr>
            <p:cNvPr id="10" name="Freeform 20"/>
            <p:cNvSpPr/>
            <p:nvPr/>
          </p:nvSpPr>
          <p:spPr>
            <a:xfrm>
              <a:off x="4134253" y="1170845"/>
              <a:ext cx="1467443" cy="776612"/>
            </a:xfrm>
            <a:custGeom>
              <a:avLst/>
              <a:gdLst/>
              <a:ahLst/>
              <a:cxnLst/>
              <a:rect l="l" t="t" r="r" b="b"/>
              <a:pathLst>
                <a:path w="2438938" h="1109717">
                  <a:moveTo>
                    <a:pt x="0" y="0"/>
                  </a:moveTo>
                  <a:lnTo>
                    <a:pt x="2438938" y="0"/>
                  </a:lnTo>
                  <a:lnTo>
                    <a:pt x="2438938" y="1109717"/>
                  </a:lnTo>
                  <a:lnTo>
                    <a:pt x="0" y="1109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 sz="1200"/>
            </a:p>
          </p:txBody>
        </p:sp>
        <p:sp>
          <p:nvSpPr>
            <p:cNvPr id="11" name="Freeform 21"/>
            <p:cNvSpPr/>
            <p:nvPr/>
          </p:nvSpPr>
          <p:spPr>
            <a:xfrm>
              <a:off x="6120531" y="1170845"/>
              <a:ext cx="1467443" cy="776612"/>
            </a:xfrm>
            <a:custGeom>
              <a:avLst/>
              <a:gdLst/>
              <a:ahLst/>
              <a:cxnLst/>
              <a:rect l="l" t="t" r="r" b="b"/>
              <a:pathLst>
                <a:path w="2438938" h="1109717">
                  <a:moveTo>
                    <a:pt x="0" y="0"/>
                  </a:moveTo>
                  <a:lnTo>
                    <a:pt x="2438938" y="0"/>
                  </a:lnTo>
                  <a:lnTo>
                    <a:pt x="2438938" y="1109717"/>
                  </a:lnTo>
                  <a:lnTo>
                    <a:pt x="0" y="1109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 sz="1200"/>
            </a:p>
          </p:txBody>
        </p:sp>
        <p:sp>
          <p:nvSpPr>
            <p:cNvPr id="14" name="TextBox 30"/>
            <p:cNvSpPr txBox="1"/>
            <p:nvPr/>
          </p:nvSpPr>
          <p:spPr>
            <a:xfrm>
              <a:off x="4326821" y="1257644"/>
              <a:ext cx="1064102" cy="5696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  <a:r>
                <a:rPr lang="en-US" sz="1200" b="1">
                  <a:solidFill>
                    <a:srgbClr val="FFFFFF"/>
                  </a:solidFill>
                  <a:latin typeface="Calibri" panose="020F0502020204030204"/>
                  <a:ea typeface="+mn-lt"/>
                  <a:cs typeface="+mn-lt"/>
                </a:rPr>
                <a:t>Integration with the E-commerce Platform</a:t>
              </a:r>
              <a:endParaRPr lang="zh-CN" altLang="en-US" sz="1200" b="1">
                <a:latin typeface="Calibri" panose="020F0502020204030204"/>
                <a:ea typeface="DengXian" panose="02010600030101010101" charset="-122"/>
                <a:cs typeface="Times New Roman" panose="02020603050405020304"/>
              </a:endParaRPr>
            </a:p>
          </p:txBody>
        </p:sp>
        <p:sp>
          <p:nvSpPr>
            <p:cNvPr id="15" name="TextBox 31"/>
            <p:cNvSpPr txBox="1"/>
            <p:nvPr/>
          </p:nvSpPr>
          <p:spPr>
            <a:xfrm>
              <a:off x="6282191" y="1356509"/>
              <a:ext cx="1064102" cy="377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  <a:r>
                <a:rPr lang="en-US" sz="1200" b="1">
                  <a:solidFill>
                    <a:srgbClr val="FFFFFF"/>
                  </a:solidFill>
                  <a:latin typeface="Calibri" panose="020F0502020204030204"/>
                  <a:ea typeface="+mn-lt"/>
                  <a:cs typeface="+mn-lt"/>
                </a:rPr>
                <a:t>User Interface and Experience</a:t>
              </a:r>
              <a:endParaRPr lang="zh-CN" altLang="en-US" sz="1200" b="1">
                <a:latin typeface="Calibri" panose="020F0502020204030204"/>
                <a:ea typeface="DengXian" panose="02010600030101010101" charset="-122"/>
                <a:cs typeface="Times New Roman" panose="02020603050405020304"/>
              </a:endParaRPr>
            </a:p>
          </p:txBody>
        </p:sp>
        <p:sp>
          <p:nvSpPr>
            <p:cNvPr id="18" name="Freeform 23"/>
            <p:cNvSpPr/>
            <p:nvPr/>
          </p:nvSpPr>
          <p:spPr>
            <a:xfrm>
              <a:off x="6578980" y="4877307"/>
              <a:ext cx="494567" cy="575250"/>
            </a:xfrm>
            <a:custGeom>
              <a:avLst/>
              <a:gdLst/>
              <a:ahLst/>
              <a:cxnLst/>
              <a:rect l="l" t="t" r="r" b="b"/>
              <a:pathLst>
                <a:path w="821986" h="821986">
                  <a:moveTo>
                    <a:pt x="0" y="0"/>
                  </a:moveTo>
                  <a:lnTo>
                    <a:pt x="821985" y="0"/>
                  </a:lnTo>
                  <a:lnTo>
                    <a:pt x="821985" y="821986"/>
                  </a:lnTo>
                  <a:lnTo>
                    <a:pt x="0" y="8219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 sz="1200"/>
            </a:p>
          </p:txBody>
        </p:sp>
        <p:sp>
          <p:nvSpPr>
            <p:cNvPr id="20" name="Freeform 26"/>
            <p:cNvSpPr/>
            <p:nvPr/>
          </p:nvSpPr>
          <p:spPr>
            <a:xfrm>
              <a:off x="4623498" y="4890874"/>
              <a:ext cx="471239" cy="548116"/>
            </a:xfrm>
            <a:custGeom>
              <a:avLst/>
              <a:gdLst/>
              <a:ahLst/>
              <a:cxnLst/>
              <a:rect l="l" t="t" r="r" b="b"/>
              <a:pathLst>
                <a:path w="783214" h="783214">
                  <a:moveTo>
                    <a:pt x="0" y="0"/>
                  </a:moveTo>
                  <a:lnTo>
                    <a:pt x="783214" y="0"/>
                  </a:lnTo>
                  <a:lnTo>
                    <a:pt x="783214" y="783214"/>
                  </a:lnTo>
                  <a:lnTo>
                    <a:pt x="0" y="7832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 sz="1200"/>
            </a:p>
          </p:txBody>
        </p:sp>
        <p:sp>
          <p:nvSpPr>
            <p:cNvPr id="26" name="TextBox 35"/>
            <p:cNvSpPr txBox="1"/>
            <p:nvPr/>
          </p:nvSpPr>
          <p:spPr>
            <a:xfrm>
              <a:off x="4122643" y="2240006"/>
              <a:ext cx="1505734" cy="2462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600">
                  <a:solidFill>
                    <a:srgbClr val="4B5257"/>
                  </a:solidFill>
                  <a:latin typeface="Calibri" panose="020F0502020204030204"/>
                  <a:ea typeface="+mn-lt"/>
                  <a:cs typeface="+mn-lt"/>
                </a:rPr>
                <a:t>Aiming for a scalable API architecture with an advanced product relationship mapping to elevate the shopping experience.</a:t>
              </a:r>
              <a:endParaRPr lang="zh-CN" altLang="en-US" sz="1600">
                <a:latin typeface="Calibri" panose="020F0502020204030204"/>
                <a:ea typeface="+mn-lt"/>
                <a:cs typeface="+mn-lt"/>
              </a:endParaRPr>
            </a:p>
          </p:txBody>
        </p:sp>
        <p:sp>
          <p:nvSpPr>
            <p:cNvPr id="27" name="TextBox 36"/>
            <p:cNvSpPr txBox="1"/>
            <p:nvPr/>
          </p:nvSpPr>
          <p:spPr>
            <a:xfrm>
              <a:off x="6101385" y="2240006"/>
              <a:ext cx="1505734" cy="2462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600">
                  <a:solidFill>
                    <a:srgbClr val="4B5257"/>
                  </a:solidFill>
                  <a:latin typeface="Calibri" panose="020F0502020204030204"/>
                  <a:ea typeface="+mn-lt"/>
                  <a:cs typeface="+mn-lt"/>
                </a:rPr>
                <a:t>Developing an intuitive, user-friendly search interface, optimized for both mobile and web platforms, to enhance personalized user interaction.</a:t>
              </a:r>
              <a:endParaRPr lang="zh-CN" altLang="en-US" sz="1600">
                <a:latin typeface="Calibri" panose="020F0502020204030204"/>
                <a:ea typeface="+mn-lt"/>
                <a:cs typeface="+mn-lt"/>
              </a:endParaRPr>
            </a:p>
          </p:txBody>
        </p:sp>
      </p:grpSp>
      <p:sp>
        <p:nvSpPr>
          <p:cNvPr id="41" name="TextBox 38"/>
          <p:cNvSpPr txBox="1"/>
          <p:nvPr/>
        </p:nvSpPr>
        <p:spPr>
          <a:xfrm>
            <a:off x="207891" y="18040"/>
            <a:ext cx="5216767" cy="55399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3600" b="1">
                <a:solidFill>
                  <a:schemeClr val="accent1"/>
                </a:solidFill>
                <a:cs typeface="Calibri" panose="020F0502020204030204"/>
              </a:rPr>
              <a:t>Technical Implementation</a:t>
            </a:r>
          </a:p>
        </p:txBody>
      </p:sp>
      <p:sp>
        <p:nvSpPr>
          <p:cNvPr id="43" name="Freeform 2"/>
          <p:cNvSpPr/>
          <p:nvPr/>
        </p:nvSpPr>
        <p:spPr>
          <a:xfrm>
            <a:off x="10633435" y="14768"/>
            <a:ext cx="1558566" cy="365125"/>
          </a:xfrm>
          <a:custGeom>
            <a:avLst/>
            <a:gdLst/>
            <a:ahLst/>
            <a:cxnLst/>
            <a:rect l="l" t="t" r="r" b="b"/>
            <a:pathLst>
              <a:path w="2907839" h="696085">
                <a:moveTo>
                  <a:pt x="0" y="0"/>
                </a:moveTo>
                <a:lnTo>
                  <a:pt x="2907839" y="0"/>
                </a:lnTo>
                <a:lnTo>
                  <a:pt x="2907839" y="696085"/>
                </a:lnTo>
                <a:lnTo>
                  <a:pt x="0" y="696085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50" name="Group 49"/>
          <p:cNvGrpSpPr/>
          <p:nvPr/>
        </p:nvGrpSpPr>
        <p:grpSpPr>
          <a:xfrm>
            <a:off x="7915259" y="1170844"/>
            <a:ext cx="3658811" cy="4517016"/>
            <a:chOff x="7915259" y="1170844"/>
            <a:chExt cx="3658811" cy="4517016"/>
          </a:xfrm>
        </p:grpSpPr>
        <p:grpSp>
          <p:nvGrpSpPr>
            <p:cNvPr id="8" name="Group 15"/>
            <p:cNvGrpSpPr/>
            <p:nvPr/>
          </p:nvGrpSpPr>
          <p:grpSpPr>
            <a:xfrm>
              <a:off x="7915259" y="1407294"/>
              <a:ext cx="1835469" cy="4280566"/>
              <a:chOff x="0" y="-57150"/>
              <a:chExt cx="803453" cy="1610954"/>
            </a:xfrm>
          </p:grpSpPr>
          <p:sp>
            <p:nvSpPr>
              <p:cNvPr id="29" name="Freeform 16"/>
              <p:cNvSpPr/>
              <p:nvPr/>
            </p:nvSpPr>
            <p:spPr>
              <a:xfrm>
                <a:off x="0" y="0"/>
                <a:ext cx="803453" cy="1553804"/>
              </a:xfrm>
              <a:custGeom>
                <a:avLst/>
                <a:gdLst/>
                <a:ahLst/>
                <a:cxnLst/>
                <a:rect l="l" t="t" r="r" b="b"/>
                <a:pathLst>
                  <a:path w="803453" h="1553804">
                    <a:moveTo>
                      <a:pt x="20303" y="0"/>
                    </a:moveTo>
                    <a:lnTo>
                      <a:pt x="783150" y="0"/>
                    </a:lnTo>
                    <a:cubicBezTo>
                      <a:pt x="794363" y="0"/>
                      <a:pt x="803453" y="9090"/>
                      <a:pt x="803453" y="20303"/>
                    </a:cubicBezTo>
                    <a:lnTo>
                      <a:pt x="803453" y="1533501"/>
                    </a:lnTo>
                    <a:cubicBezTo>
                      <a:pt x="803453" y="1544714"/>
                      <a:pt x="794363" y="1553804"/>
                      <a:pt x="783150" y="1553804"/>
                    </a:cubicBezTo>
                    <a:lnTo>
                      <a:pt x="20303" y="1553804"/>
                    </a:lnTo>
                    <a:cubicBezTo>
                      <a:pt x="9090" y="1553804"/>
                      <a:pt x="0" y="1544714"/>
                      <a:pt x="0" y="1533501"/>
                    </a:cubicBezTo>
                    <a:lnTo>
                      <a:pt x="0" y="20303"/>
                    </a:lnTo>
                    <a:cubicBezTo>
                      <a:pt x="0" y="9090"/>
                      <a:pt x="9090" y="0"/>
                      <a:pt x="203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CA" sz="1200"/>
              </a:p>
            </p:txBody>
          </p:sp>
          <p:sp>
            <p:nvSpPr>
              <p:cNvPr id="30" name="TextBox 17"/>
              <p:cNvSpPr txBox="1"/>
              <p:nvPr/>
            </p:nvSpPr>
            <p:spPr>
              <a:xfrm>
                <a:off x="0" y="-57150"/>
                <a:ext cx="803453" cy="1610954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240"/>
                  </a:lnSpc>
                  <a:spcBef>
                    <a:spcPct val="0"/>
                  </a:spcBef>
                </a:pPr>
                <a:endParaRPr sz="1200"/>
              </a:p>
            </p:txBody>
          </p:sp>
        </p:grpSp>
        <p:sp>
          <p:nvSpPr>
            <p:cNvPr id="12" name="Freeform 22"/>
            <p:cNvSpPr/>
            <p:nvPr/>
          </p:nvSpPr>
          <p:spPr>
            <a:xfrm>
              <a:off x="8104380" y="1170845"/>
              <a:ext cx="1467443" cy="776612"/>
            </a:xfrm>
            <a:custGeom>
              <a:avLst/>
              <a:gdLst/>
              <a:ahLst/>
              <a:cxnLst/>
              <a:rect l="l" t="t" r="r" b="b"/>
              <a:pathLst>
                <a:path w="2438938" h="1109717">
                  <a:moveTo>
                    <a:pt x="0" y="0"/>
                  </a:moveTo>
                  <a:lnTo>
                    <a:pt x="2438938" y="0"/>
                  </a:lnTo>
                  <a:lnTo>
                    <a:pt x="2438938" y="1109717"/>
                  </a:lnTo>
                  <a:lnTo>
                    <a:pt x="0" y="1109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 sz="1200"/>
            </a:p>
          </p:txBody>
        </p:sp>
        <p:sp>
          <p:nvSpPr>
            <p:cNvPr id="16" name="TextBox 32"/>
            <p:cNvSpPr txBox="1"/>
            <p:nvPr/>
          </p:nvSpPr>
          <p:spPr>
            <a:xfrm>
              <a:off x="8266041" y="1356509"/>
              <a:ext cx="1064102" cy="377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  <a:r>
                <a:rPr lang="en-US" sz="1200" b="1">
                  <a:solidFill>
                    <a:srgbClr val="FFFFFF"/>
                  </a:solidFill>
                  <a:latin typeface="Calibri" panose="020F0502020204030204"/>
                  <a:ea typeface="+mn-lt"/>
                  <a:cs typeface="+mn-lt"/>
                </a:rPr>
                <a:t>Testing and Optimization</a:t>
              </a:r>
              <a:endParaRPr lang="zh-CN" altLang="en-US" sz="1200" b="1">
                <a:latin typeface="Calibri" panose="020F0502020204030204"/>
                <a:ea typeface="DengXian" panose="02010600030101010101" charset="-122"/>
                <a:cs typeface="Times New Roman" panose="02020603050405020304"/>
              </a:endParaRPr>
            </a:p>
          </p:txBody>
        </p:sp>
        <p:sp>
          <p:nvSpPr>
            <p:cNvPr id="21" name="Freeform 27"/>
            <p:cNvSpPr/>
            <p:nvPr/>
          </p:nvSpPr>
          <p:spPr>
            <a:xfrm>
              <a:off x="8557722" y="4877307"/>
              <a:ext cx="494567" cy="575250"/>
            </a:xfrm>
            <a:custGeom>
              <a:avLst/>
              <a:gdLst/>
              <a:ahLst/>
              <a:cxnLst/>
              <a:rect l="l" t="t" r="r" b="b"/>
              <a:pathLst>
                <a:path w="821986" h="821986">
                  <a:moveTo>
                    <a:pt x="0" y="0"/>
                  </a:moveTo>
                  <a:lnTo>
                    <a:pt x="821986" y="0"/>
                  </a:lnTo>
                  <a:lnTo>
                    <a:pt x="821986" y="821986"/>
                  </a:lnTo>
                  <a:lnTo>
                    <a:pt x="0" y="8219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 sz="1200"/>
            </a:p>
          </p:txBody>
        </p:sp>
        <p:sp>
          <p:nvSpPr>
            <p:cNvPr id="28" name="TextBox 37"/>
            <p:cNvSpPr txBox="1"/>
            <p:nvPr/>
          </p:nvSpPr>
          <p:spPr>
            <a:xfrm>
              <a:off x="8080127" y="2240006"/>
              <a:ext cx="1505734" cy="2215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600">
                  <a:solidFill>
                    <a:srgbClr val="4B5257"/>
                  </a:solidFill>
                  <a:latin typeface="Calibri" panose="020F0502020204030204"/>
                  <a:ea typeface="+mn-lt"/>
                  <a:cs typeface="+mn-lt"/>
                </a:rPr>
                <a:t>Focused on precision testing, regular A/B testing, and continual improvement through learning systems and user feedback.</a:t>
              </a:r>
              <a:endParaRPr lang="zh-CN" altLang="en-US" sz="1600">
                <a:latin typeface="Calibri" panose="020F0502020204030204"/>
                <a:ea typeface="+mn-lt"/>
                <a:cs typeface="+mn-lt"/>
              </a:endParaRP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10080330" y="1170844"/>
              <a:ext cx="1493740" cy="4281712"/>
              <a:chOff x="178612" y="1170845"/>
              <a:chExt cx="1493740" cy="4281712"/>
            </a:xfrm>
          </p:grpSpPr>
          <p:sp>
            <p:nvSpPr>
              <p:cNvPr id="46" name="Freeform 18"/>
              <p:cNvSpPr/>
              <p:nvPr/>
            </p:nvSpPr>
            <p:spPr>
              <a:xfrm>
                <a:off x="185764" y="1170845"/>
                <a:ext cx="1467443" cy="776612"/>
              </a:xfrm>
              <a:custGeom>
                <a:avLst/>
                <a:gdLst/>
                <a:ahLst/>
                <a:cxnLst/>
                <a:rect l="l" t="t" r="r" b="b"/>
                <a:pathLst>
                  <a:path w="2438938" h="1109717">
                    <a:moveTo>
                      <a:pt x="0" y="0"/>
                    </a:moveTo>
                    <a:lnTo>
                      <a:pt x="2438938" y="0"/>
                    </a:lnTo>
                    <a:lnTo>
                      <a:pt x="2438938" y="1109717"/>
                    </a:lnTo>
                    <a:lnTo>
                      <a:pt x="0" y="110971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CA" sz="1200"/>
              </a:p>
            </p:txBody>
          </p:sp>
          <p:sp>
            <p:nvSpPr>
              <p:cNvPr id="47" name="Freeform 24"/>
              <p:cNvSpPr/>
              <p:nvPr/>
            </p:nvSpPr>
            <p:spPr>
              <a:xfrm>
                <a:off x="697997" y="4877307"/>
                <a:ext cx="386999" cy="575250"/>
              </a:xfrm>
              <a:custGeom>
                <a:avLst/>
                <a:gdLst/>
                <a:ahLst/>
                <a:cxnLst/>
                <a:rect l="l" t="t" r="r" b="b"/>
                <a:pathLst>
                  <a:path w="643204" h="821986">
                    <a:moveTo>
                      <a:pt x="0" y="0"/>
                    </a:moveTo>
                    <a:lnTo>
                      <a:pt x="643204" y="0"/>
                    </a:lnTo>
                    <a:lnTo>
                      <a:pt x="643204" y="821986"/>
                    </a:lnTo>
                    <a:lnTo>
                      <a:pt x="0" y="82198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CA" sz="1200"/>
              </a:p>
            </p:txBody>
          </p:sp>
          <p:sp>
            <p:nvSpPr>
              <p:cNvPr id="48" name="TextBox 28"/>
              <p:cNvSpPr txBox="1"/>
              <p:nvPr/>
            </p:nvSpPr>
            <p:spPr>
              <a:xfrm>
                <a:off x="356084" y="1278577"/>
                <a:ext cx="1064102" cy="56964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1540"/>
                  </a:lnSpc>
                </a:pPr>
                <a:r>
                  <a:rPr lang="en-US" sz="1200" b="1">
                    <a:solidFill>
                      <a:srgbClr val="FFFFFF"/>
                    </a:solidFill>
                    <a:latin typeface="Calibri" panose="020F0502020204030204"/>
                    <a:ea typeface="+mn-lt"/>
                    <a:cs typeface="+mn-lt"/>
                  </a:rPr>
                  <a:t>Privacy  &amp; Security Considerations</a:t>
                </a:r>
                <a:endParaRPr lang="zh-CN" sz="1200" b="1">
                  <a:latin typeface="Calibri" panose="020F0502020204030204"/>
                  <a:ea typeface="DengXian" panose="02010600030101010101" charset="-122"/>
                  <a:cs typeface="Times New Roman" panose="02020603050405020304"/>
                </a:endParaRPr>
              </a:p>
            </p:txBody>
          </p:sp>
          <p:sp>
            <p:nvSpPr>
              <p:cNvPr id="49" name="TextBox 33"/>
              <p:cNvSpPr txBox="1"/>
              <p:nvPr/>
            </p:nvSpPr>
            <p:spPr>
              <a:xfrm>
                <a:off x="178612" y="2240006"/>
                <a:ext cx="1493740" cy="196977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en-US" sz="1600">
                    <a:solidFill>
                      <a:srgbClr val="4B5257"/>
                    </a:solidFill>
                    <a:latin typeface="Calibri" panose="020F0502020204030204"/>
                    <a:ea typeface="+mn-lt"/>
                    <a:cs typeface="+mn-lt"/>
                  </a:rPr>
                  <a:t>Ensuring robust data protection and compliance with international standards to safeguard user privacy and security.</a:t>
                </a:r>
                <a:endParaRPr lang="zh-CN" sz="1600">
                  <a:latin typeface="Calibri" panose="020F0502020204030204"/>
                  <a:ea typeface="+mn-lt"/>
                  <a:cs typeface="+mn-lt"/>
                </a:endParaRPr>
              </a:p>
            </p:txBody>
          </p:sp>
        </p:grpSp>
      </p:grpSp>
      <p:sp>
        <p:nvSpPr>
          <p:cNvPr id="39" name="Rectangle 38"/>
          <p:cNvSpPr/>
          <p:nvPr/>
        </p:nvSpPr>
        <p:spPr>
          <a:xfrm>
            <a:off x="-98020" y="-972"/>
            <a:ext cx="112097" cy="685218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/>
          <p:cNvSpPr/>
          <p:nvPr/>
        </p:nvSpPr>
        <p:spPr>
          <a:xfrm>
            <a:off x="4333" y="-3556"/>
            <a:ext cx="45719" cy="686069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/>
          <p:nvPr/>
        </p:nvSpPr>
        <p:spPr>
          <a:xfrm>
            <a:off x="242457" y="-18672"/>
            <a:ext cx="9943577" cy="7530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>
                <a:solidFill>
                  <a:schemeClr val="accent1"/>
                </a:solidFill>
                <a:cs typeface="Times New Roman" panose="02020603050405020304"/>
              </a:rPr>
              <a:t>Business Case, Projected Cost &amp; Estimated ROI</a:t>
            </a:r>
            <a:endParaRPr lang="en-CA" sz="3600" b="1">
              <a:solidFill>
                <a:schemeClr val="accent1"/>
              </a:solidFill>
              <a:cs typeface="Times New Roman" panose="02020603050405020304"/>
            </a:endParaRPr>
          </a:p>
        </p:txBody>
      </p:sp>
      <p:sp>
        <p:nvSpPr>
          <p:cNvPr id="6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9433621" y="6521066"/>
            <a:ext cx="2743200" cy="365125"/>
          </a:xfrm>
        </p:spPr>
        <p:txBody>
          <a:bodyPr/>
          <a:lstStyle/>
          <a:p>
            <a:fld id="{D6B2386E-0645-40B8-AA05-A4D5801C18A8}" type="slidenum">
              <a:rPr lang="en-CA" dirty="0" smtClean="0"/>
              <a:t>11</a:t>
            </a:fld>
            <a:endParaRPr lang="en-CA"/>
          </a:p>
        </p:txBody>
      </p:sp>
      <p:sp>
        <p:nvSpPr>
          <p:cNvPr id="9" name="Freeform 2"/>
          <p:cNvSpPr/>
          <p:nvPr/>
        </p:nvSpPr>
        <p:spPr>
          <a:xfrm>
            <a:off x="10633435" y="14768"/>
            <a:ext cx="1558566" cy="365125"/>
          </a:xfrm>
          <a:custGeom>
            <a:avLst/>
            <a:gdLst/>
            <a:ahLst/>
            <a:cxnLst/>
            <a:rect l="l" t="t" r="r" b="b"/>
            <a:pathLst>
              <a:path w="2907839" h="696085">
                <a:moveTo>
                  <a:pt x="0" y="0"/>
                </a:moveTo>
                <a:lnTo>
                  <a:pt x="2907839" y="0"/>
                </a:lnTo>
                <a:lnTo>
                  <a:pt x="2907839" y="696085"/>
                </a:lnTo>
                <a:lnTo>
                  <a:pt x="0" y="6960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" name="Group 1"/>
          <p:cNvGrpSpPr/>
          <p:nvPr/>
        </p:nvGrpSpPr>
        <p:grpSpPr>
          <a:xfrm>
            <a:off x="-96193" y="620327"/>
            <a:ext cx="8264791" cy="4229102"/>
            <a:chOff x="-96193" y="620327"/>
            <a:chExt cx="8264791" cy="4229102"/>
          </a:xfrm>
        </p:grpSpPr>
        <p:sp>
          <p:nvSpPr>
            <p:cNvPr id="44" name="TextBox 19"/>
            <p:cNvSpPr txBox="1"/>
            <p:nvPr/>
          </p:nvSpPr>
          <p:spPr>
            <a:xfrm>
              <a:off x="5694090" y="2402214"/>
              <a:ext cx="2156380" cy="1031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171450" indent="-171450">
                <a:spcBef>
                  <a:spcPct val="0"/>
                </a:spcBef>
                <a:buFont typeface="Arial" panose="020B0604020202020204"/>
                <a:buChar char="•"/>
                <a:defRPr/>
              </a:pPr>
              <a:r>
                <a:rPr lang="en-US" sz="1300" kern="0">
                  <a:solidFill>
                    <a:srgbClr val="666666"/>
                  </a:solidFill>
                  <a:ea typeface="+mn-lt"/>
                  <a:cs typeface="+mn-lt"/>
                </a:rPr>
                <a:t>Allocating resources for integrating, testing &amp; QA for the new feature.</a:t>
              </a:r>
            </a:p>
            <a:p>
              <a:pPr marL="171450" indent="-171450">
                <a:spcBef>
                  <a:spcPct val="0"/>
                </a:spcBef>
                <a:buFont typeface="Arial" panose="020B0604020202020204"/>
                <a:buChar char="•"/>
                <a:defRPr/>
              </a:pPr>
              <a:r>
                <a:rPr lang="en-CA" sz="1400" kern="0">
                  <a:solidFill>
                    <a:srgbClr val="666666"/>
                  </a:solidFill>
                  <a:ea typeface="Calibri" panose="020F0502020204030204"/>
                  <a:cs typeface="Calibri" panose="020F0502020204030204"/>
                </a:rPr>
                <a:t>No additional Cost due to In-house team.</a:t>
              </a:r>
              <a:endParaRPr lang="en-US" sz="1300">
                <a:ea typeface="Calibri" panose="020F0502020204030204"/>
                <a:cs typeface="Calibri" panose="020F0502020204030204"/>
              </a:endParaRPr>
            </a:p>
          </p:txBody>
        </p:sp>
        <p:sp>
          <p:nvSpPr>
            <p:cNvPr id="37" name="TextBox 17"/>
            <p:cNvSpPr txBox="1"/>
            <p:nvPr/>
          </p:nvSpPr>
          <p:spPr>
            <a:xfrm>
              <a:off x="5435638" y="1044411"/>
              <a:ext cx="2336900" cy="6001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114300" indent="-114300">
                <a:spcBef>
                  <a:spcPct val="0"/>
                </a:spcBef>
                <a:buFont typeface="Arial" panose="020B0604020202020204"/>
                <a:buChar char="•"/>
                <a:defRPr/>
              </a:pPr>
              <a:r>
                <a:rPr lang="en-US" sz="1300" kern="0">
                  <a:solidFill>
                    <a:srgbClr val="666666"/>
                  </a:solidFill>
                  <a:ea typeface="Calibri" panose="020F0502020204030204"/>
                  <a:cs typeface="Calibri" panose="020F0502020204030204"/>
                </a:rPr>
                <a:t>Monthly Cost ~ $70,000</a:t>
              </a:r>
            </a:p>
            <a:p>
              <a:pPr marL="114300" indent="-114300">
                <a:spcBef>
                  <a:spcPct val="0"/>
                </a:spcBef>
                <a:buFont typeface="Arial" panose="020B0604020202020204"/>
                <a:buChar char="•"/>
                <a:defRPr/>
              </a:pPr>
              <a:r>
                <a:rPr lang="en-US" sz="1300" kern="0">
                  <a:solidFill>
                    <a:srgbClr val="666666"/>
                  </a:solidFill>
                  <a:ea typeface="+mn-lt"/>
                  <a:cs typeface="+mn-lt"/>
                </a:rPr>
                <a:t>Expenses related to developing and fine-tuning the ML model.</a:t>
              </a:r>
            </a:p>
          </p:txBody>
        </p:sp>
        <p:sp>
          <p:nvSpPr>
            <p:cNvPr id="36" name="TextBox 16"/>
            <p:cNvSpPr txBox="1"/>
            <p:nvPr/>
          </p:nvSpPr>
          <p:spPr>
            <a:xfrm>
              <a:off x="5500261" y="620327"/>
              <a:ext cx="2051097" cy="3907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  <a:spcBef>
                  <a:spcPct val="0"/>
                </a:spcBef>
                <a:defRPr/>
              </a:pPr>
              <a:r>
                <a:rPr lang="en-US" sz="1600" b="1" kern="0">
                  <a:solidFill>
                    <a:srgbClr val="ED4D7B"/>
                  </a:solidFill>
                </a:rPr>
                <a:t>MODEL DEVELOPMENT</a:t>
              </a: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ED4D7B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TextBox 18"/>
            <p:cNvSpPr txBox="1"/>
            <p:nvPr/>
          </p:nvSpPr>
          <p:spPr>
            <a:xfrm>
              <a:off x="5672749" y="2036813"/>
              <a:ext cx="2495849" cy="3907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  <a:spcBef>
                  <a:spcPct val="0"/>
                </a:spcBef>
                <a:defRPr/>
              </a:pPr>
              <a:r>
                <a:rPr lang="en-US" sz="1600" b="1" kern="0">
                  <a:solidFill>
                    <a:srgbClr val="F1BB28"/>
                  </a:solidFill>
                </a:rPr>
                <a:t>INTEGRATION, TESTING &amp; QA</a:t>
              </a:r>
              <a:endParaRPr lang="en-US"/>
            </a:p>
          </p:txBody>
        </p:sp>
        <p:sp>
          <p:nvSpPr>
            <p:cNvPr id="45" name="TextBox 20"/>
            <p:cNvSpPr txBox="1"/>
            <p:nvPr/>
          </p:nvSpPr>
          <p:spPr>
            <a:xfrm>
              <a:off x="5462547" y="3393061"/>
              <a:ext cx="1864192" cy="3907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  <a:spcBef>
                  <a:spcPct val="0"/>
                </a:spcBef>
                <a:defRPr/>
              </a:pPr>
              <a:r>
                <a:rPr lang="en-US" sz="1600" b="1" kern="0">
                  <a:solidFill>
                    <a:srgbClr val="3681C0"/>
                  </a:solidFill>
                </a:rPr>
                <a:t>CLOUD SERVICES</a:t>
              </a: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3681C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TextBox 21"/>
            <p:cNvSpPr txBox="1"/>
            <p:nvPr/>
          </p:nvSpPr>
          <p:spPr>
            <a:xfrm>
              <a:off x="5432504" y="3756430"/>
              <a:ext cx="2555382" cy="6001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171450" indent="-171450"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sz="1300" kern="0">
                  <a:solidFill>
                    <a:srgbClr val="666666"/>
                  </a:solidFill>
                  <a:ea typeface="Calibri" panose="020F0502020204030204"/>
                  <a:cs typeface="Calibri" panose="020F0502020204030204"/>
                </a:rPr>
                <a:t>Leverage existing cloud services.</a:t>
              </a:r>
              <a:endParaRPr lang="en-US" sz="1300">
                <a:cs typeface="Calibri" panose="020F0502020204030204"/>
              </a:endParaRPr>
            </a:p>
            <a:p>
              <a:pPr marL="171450" indent="-171450"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sz="1300" kern="0">
                  <a:solidFill>
                    <a:srgbClr val="666666"/>
                  </a:solidFill>
                  <a:ea typeface="Calibri" panose="020F0502020204030204"/>
                  <a:cs typeface="Calibri" panose="020F0502020204030204"/>
                </a:rPr>
                <a:t>Limited costs will be associated with APU usage and Data Storage</a:t>
              </a:r>
            </a:p>
          </p:txBody>
        </p:sp>
        <p:sp>
          <p:nvSpPr>
            <p:cNvPr id="47" name="TextBox 22"/>
            <p:cNvSpPr txBox="1"/>
            <p:nvPr/>
          </p:nvSpPr>
          <p:spPr>
            <a:xfrm>
              <a:off x="102306" y="632378"/>
              <a:ext cx="2721323" cy="3907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600" b="1" kern="0">
                  <a:solidFill>
                    <a:srgbClr val="65C0A3"/>
                  </a:solidFill>
                </a:rPr>
                <a:t>RESOURCE COST</a:t>
              </a: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65C0A3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TextBox 23"/>
            <p:cNvSpPr txBox="1"/>
            <p:nvPr/>
          </p:nvSpPr>
          <p:spPr>
            <a:xfrm>
              <a:off x="88897" y="1023556"/>
              <a:ext cx="2160287" cy="80021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spcBef>
                  <a:spcPct val="0"/>
                </a:spcBef>
                <a:defRPr/>
              </a:pPr>
              <a:r>
                <a:rPr lang="en-US" sz="1300" kern="0">
                  <a:solidFill>
                    <a:srgbClr val="666666"/>
                  </a:solidFill>
                </a:rPr>
                <a:t>Monthly Cost ~ $100,000</a:t>
              </a:r>
              <a:endParaRPr lang="en-US" sz="1300">
                <a:cs typeface="Calibri" panose="020F0502020204030204"/>
              </a:endParaRPr>
            </a:p>
            <a:p>
              <a:pPr marL="171450" indent="-114300">
                <a:spcBef>
                  <a:spcPct val="0"/>
                </a:spcBef>
                <a:buFont typeface="Arial" panose="020B0604020202020204"/>
                <a:buChar char="•"/>
                <a:defRPr/>
              </a:pPr>
              <a:r>
                <a:rPr lang="en-US" sz="1300" kern="0">
                  <a:solidFill>
                    <a:srgbClr val="666666"/>
                  </a:solidFill>
                  <a:ea typeface="Calibri" panose="020F0502020204030204"/>
                  <a:cs typeface="Calibri" panose="020F0502020204030204"/>
                </a:rPr>
                <a:t>Business Analyst</a:t>
              </a:r>
            </a:p>
            <a:p>
              <a:pPr marL="171450" indent="-114300">
                <a:spcBef>
                  <a:spcPct val="0"/>
                </a:spcBef>
                <a:buFont typeface="Arial" panose="020B0604020202020204"/>
                <a:buChar char="•"/>
                <a:defRPr/>
              </a:pPr>
              <a:r>
                <a:rPr lang="en-US" sz="1300" kern="0">
                  <a:solidFill>
                    <a:srgbClr val="666666"/>
                  </a:solidFill>
                  <a:ea typeface="Calibri" panose="020F0502020204030204"/>
                  <a:cs typeface="Calibri" panose="020F0502020204030204"/>
                </a:rPr>
                <a:t>Coding Team</a:t>
              </a:r>
            </a:p>
            <a:p>
              <a:pPr marL="171450" indent="-114300">
                <a:spcBef>
                  <a:spcPct val="0"/>
                </a:spcBef>
                <a:buFont typeface="Arial" panose="020B0604020202020204"/>
                <a:buChar char="•"/>
                <a:defRPr/>
              </a:pPr>
              <a:r>
                <a:rPr lang="en-US" sz="1300" kern="0">
                  <a:solidFill>
                    <a:srgbClr val="666666"/>
                  </a:solidFill>
                  <a:ea typeface="Calibri" panose="020F0502020204030204"/>
                  <a:cs typeface="Calibri" panose="020F0502020204030204"/>
                </a:rPr>
                <a:t>Data Analyst</a:t>
              </a:r>
            </a:p>
          </p:txBody>
        </p:sp>
        <p:sp>
          <p:nvSpPr>
            <p:cNvPr id="49" name="TextBox 24"/>
            <p:cNvSpPr txBox="1"/>
            <p:nvPr/>
          </p:nvSpPr>
          <p:spPr>
            <a:xfrm>
              <a:off x="98507" y="1840878"/>
              <a:ext cx="1693171" cy="3907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ts val="35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600" b="1" kern="0">
                  <a:solidFill>
                    <a:srgbClr val="3681C0"/>
                  </a:solidFill>
                  <a:ea typeface="Calibri" panose="020F0502020204030204"/>
                  <a:cs typeface="Calibri" panose="020F0502020204030204"/>
                </a:rPr>
                <a:t>LEGAL</a:t>
              </a:r>
              <a:endParaRPr lang="en-US" sz="2000" b="1">
                <a:solidFill>
                  <a:srgbClr val="000000"/>
                </a:solidFill>
                <a:ea typeface="Calibri" panose="020F0502020204030204"/>
                <a:cs typeface="Calibri" panose="020F0502020204030204"/>
              </a:endParaRPr>
            </a:p>
          </p:txBody>
        </p:sp>
        <p:sp>
          <p:nvSpPr>
            <p:cNvPr id="50" name="TextBox 25"/>
            <p:cNvSpPr txBox="1"/>
            <p:nvPr/>
          </p:nvSpPr>
          <p:spPr>
            <a:xfrm>
              <a:off x="3024" y="2237361"/>
              <a:ext cx="1888668" cy="13465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28600" indent="-114300">
                <a:spcBef>
                  <a:spcPct val="0"/>
                </a:spcBef>
                <a:buFont typeface="Arial" panose="020B0604020202020204"/>
                <a:buChar char="•"/>
                <a:defRPr/>
              </a:pPr>
              <a:r>
                <a:rPr lang="en-US" sz="1250" kern="0">
                  <a:solidFill>
                    <a:srgbClr val="666666"/>
                  </a:solidFill>
                  <a:ea typeface="Calibri" panose="020F0502020204030204"/>
                  <a:cs typeface="Calibri" panose="020F0502020204030204"/>
                </a:rPr>
                <a:t>T&amp;C may require additional coverage of </a:t>
              </a:r>
              <a:r>
                <a:rPr lang="en-CA" sz="1250" kern="0">
                  <a:solidFill>
                    <a:srgbClr val="666666"/>
                  </a:solidFill>
                  <a:ea typeface="Calibri" panose="020F0502020204030204"/>
                  <a:cs typeface="Calibri" panose="020F0502020204030204"/>
                </a:rPr>
                <a:t>the implications of using the camera to capture images.</a:t>
              </a:r>
            </a:p>
            <a:p>
              <a:pPr marL="228600" indent="-114300">
                <a:spcBef>
                  <a:spcPct val="0"/>
                </a:spcBef>
                <a:buFont typeface="Arial" panose="020B0604020202020204"/>
                <a:buChar char="•"/>
                <a:defRPr/>
              </a:pPr>
              <a:r>
                <a:rPr lang="en-CA" sz="1250" kern="0">
                  <a:solidFill>
                    <a:srgbClr val="666666"/>
                  </a:solidFill>
                  <a:ea typeface="Calibri" panose="020F0502020204030204"/>
                  <a:cs typeface="Calibri" panose="020F0502020204030204"/>
                </a:rPr>
                <a:t>No additional Cost due to In-house Legal team.</a:t>
              </a:r>
            </a:p>
          </p:txBody>
        </p:sp>
        <p:sp>
          <p:nvSpPr>
            <p:cNvPr id="51" name="TextBox 26"/>
            <p:cNvSpPr txBox="1"/>
            <p:nvPr/>
          </p:nvSpPr>
          <p:spPr>
            <a:xfrm>
              <a:off x="-96193" y="3689856"/>
              <a:ext cx="2495850" cy="3907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3500"/>
                </a:lnSpc>
                <a:spcBef>
                  <a:spcPct val="0"/>
                </a:spcBef>
                <a:defRPr/>
              </a:pPr>
              <a:r>
                <a:rPr lang="en-US" sz="1600" b="1" kern="0">
                  <a:solidFill>
                    <a:srgbClr val="65C0A3"/>
                  </a:solidFill>
                </a:rPr>
                <a:t>MAINTENANCE &amp; UPDATES</a:t>
              </a: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65C0A3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TextBox 27"/>
            <p:cNvSpPr txBox="1"/>
            <p:nvPr/>
          </p:nvSpPr>
          <p:spPr>
            <a:xfrm>
              <a:off x="79856" y="4049210"/>
              <a:ext cx="2247642" cy="80021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114300" indent="-114300">
                <a:spcBef>
                  <a:spcPct val="0"/>
                </a:spcBef>
                <a:buFont typeface="Arial" panose="020B0604020202020204"/>
                <a:buChar char="•"/>
                <a:defRPr/>
              </a:pPr>
              <a:r>
                <a:rPr lang="en-US" sz="1300" kern="0">
                  <a:solidFill>
                    <a:srgbClr val="666666"/>
                  </a:solidFill>
                </a:rPr>
                <a:t>Server expenses, API Integrations.</a:t>
              </a:r>
              <a:endParaRPr lang="en-US" sz="1300">
                <a:ea typeface="Calibri" panose="020F0502020204030204"/>
                <a:cs typeface="Calibri" panose="020F0502020204030204"/>
              </a:endParaRPr>
            </a:p>
            <a:p>
              <a:pPr marL="114300" indent="-114300">
                <a:spcBef>
                  <a:spcPct val="0"/>
                </a:spcBef>
                <a:buFont typeface="Arial" panose="020B0604020202020204"/>
                <a:buChar char="•"/>
                <a:defRPr/>
              </a:pPr>
              <a:r>
                <a:rPr lang="en-US" sz="1300" kern="0">
                  <a:solidFill>
                    <a:srgbClr val="666666"/>
                  </a:solidFill>
                  <a:ea typeface="Calibri" panose="020F0502020204030204"/>
                  <a:cs typeface="Calibri" panose="020F0502020204030204"/>
                </a:rPr>
                <a:t>Regular updates for optimal performance</a:t>
              </a: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1966965" y="972087"/>
              <a:ext cx="3683231" cy="3524402"/>
              <a:chOff x="2774719" y="901669"/>
              <a:chExt cx="3723894" cy="3794308"/>
            </a:xfrm>
          </p:grpSpPr>
          <p:sp>
            <p:nvSpPr>
              <p:cNvPr id="5" name="Freeform 2"/>
              <p:cNvSpPr/>
              <p:nvPr/>
            </p:nvSpPr>
            <p:spPr>
              <a:xfrm>
                <a:off x="2774719" y="901669"/>
                <a:ext cx="3723894" cy="3794308"/>
              </a:xfrm>
              <a:custGeom>
                <a:avLst/>
                <a:gdLst/>
                <a:ahLst/>
                <a:cxnLst/>
                <a:rect l="l" t="t" r="r" b="b"/>
                <a:pathLst>
                  <a:path w="7109963" h="6599866">
                    <a:moveTo>
                      <a:pt x="0" y="0"/>
                    </a:moveTo>
                    <a:lnTo>
                      <a:pt x="7109962" y="0"/>
                    </a:lnTo>
                    <a:lnTo>
                      <a:pt x="7109962" y="6599866"/>
                    </a:lnTo>
                    <a:lnTo>
                      <a:pt x="0" y="659986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" name="Freeform 3"/>
              <p:cNvSpPr/>
              <p:nvPr/>
            </p:nvSpPr>
            <p:spPr>
              <a:xfrm>
                <a:off x="3009181" y="1012400"/>
                <a:ext cx="3254968" cy="3572846"/>
              </a:xfrm>
              <a:custGeom>
                <a:avLst/>
                <a:gdLst/>
                <a:ahLst/>
                <a:cxnLst/>
                <a:rect l="l" t="t" r="r" b="b"/>
                <a:pathLst>
                  <a:path w="6214652" h="6214652">
                    <a:moveTo>
                      <a:pt x="0" y="0"/>
                    </a:moveTo>
                    <a:lnTo>
                      <a:pt x="6214652" y="0"/>
                    </a:lnTo>
                    <a:lnTo>
                      <a:pt x="6214652" y="6214652"/>
                    </a:lnTo>
                    <a:lnTo>
                      <a:pt x="0" y="621465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" name="Freeform 4"/>
              <p:cNvSpPr/>
              <p:nvPr/>
            </p:nvSpPr>
            <p:spPr>
              <a:xfrm>
                <a:off x="3591101" y="1231564"/>
                <a:ext cx="513139" cy="461866"/>
              </a:xfrm>
              <a:custGeom>
                <a:avLst/>
                <a:gdLst/>
                <a:ahLst/>
                <a:cxnLst/>
                <a:rect l="l" t="t" r="r" b="b"/>
                <a:pathLst>
                  <a:path w="979727" h="803376">
                    <a:moveTo>
                      <a:pt x="0" y="0"/>
                    </a:moveTo>
                    <a:lnTo>
                      <a:pt x="979727" y="0"/>
                    </a:lnTo>
                    <a:lnTo>
                      <a:pt x="979727" y="803376"/>
                    </a:lnTo>
                    <a:lnTo>
                      <a:pt x="0" y="80337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" name="Freeform 5"/>
              <p:cNvSpPr/>
              <p:nvPr/>
            </p:nvSpPr>
            <p:spPr>
              <a:xfrm>
                <a:off x="2964438" y="2508352"/>
                <a:ext cx="484990" cy="580941"/>
              </a:xfrm>
              <a:custGeom>
                <a:avLst/>
                <a:gdLst/>
                <a:ahLst/>
                <a:cxnLst/>
                <a:rect l="l" t="t" r="r" b="b"/>
                <a:pathLst>
                  <a:path w="925982" h="1010496">
                    <a:moveTo>
                      <a:pt x="0" y="0"/>
                    </a:moveTo>
                    <a:lnTo>
                      <a:pt x="925982" y="0"/>
                    </a:lnTo>
                    <a:lnTo>
                      <a:pt x="925982" y="1010496"/>
                    </a:lnTo>
                    <a:lnTo>
                      <a:pt x="0" y="101049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" name="Freeform 6"/>
              <p:cNvSpPr/>
              <p:nvPr/>
            </p:nvSpPr>
            <p:spPr>
              <a:xfrm>
                <a:off x="5224299" y="3850571"/>
                <a:ext cx="470376" cy="512558"/>
              </a:xfrm>
              <a:custGeom>
                <a:avLst/>
                <a:gdLst/>
                <a:ahLst/>
                <a:cxnLst/>
                <a:rect l="l" t="t" r="r" b="b"/>
                <a:pathLst>
                  <a:path w="898081" h="891549">
                    <a:moveTo>
                      <a:pt x="0" y="0"/>
                    </a:moveTo>
                    <a:lnTo>
                      <a:pt x="898081" y="0"/>
                    </a:lnTo>
                    <a:lnTo>
                      <a:pt x="898081" y="891550"/>
                    </a:lnTo>
                    <a:lnTo>
                      <a:pt x="0" y="89155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" name="Freeform 7"/>
              <p:cNvSpPr/>
              <p:nvPr/>
            </p:nvSpPr>
            <p:spPr>
              <a:xfrm>
                <a:off x="3591101" y="3819873"/>
                <a:ext cx="471420" cy="519347"/>
              </a:xfrm>
              <a:custGeom>
                <a:avLst/>
                <a:gdLst/>
                <a:ahLst/>
                <a:cxnLst/>
                <a:rect l="l" t="t" r="r" b="b"/>
                <a:pathLst>
                  <a:path w="900073" h="903358">
                    <a:moveTo>
                      <a:pt x="0" y="0"/>
                    </a:moveTo>
                    <a:lnTo>
                      <a:pt x="900072" y="0"/>
                    </a:lnTo>
                    <a:lnTo>
                      <a:pt x="900072" y="903358"/>
                    </a:lnTo>
                    <a:lnTo>
                      <a:pt x="0" y="90335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" name="Freeform 8"/>
              <p:cNvSpPr/>
              <p:nvPr/>
            </p:nvSpPr>
            <p:spPr>
              <a:xfrm>
                <a:off x="5775549" y="2575134"/>
                <a:ext cx="537013" cy="487642"/>
              </a:xfrm>
              <a:custGeom>
                <a:avLst/>
                <a:gdLst/>
                <a:ahLst/>
                <a:cxnLst/>
                <a:rect l="l" t="t" r="r" b="b"/>
                <a:pathLst>
                  <a:path w="1025310" h="848211">
                    <a:moveTo>
                      <a:pt x="0" y="0"/>
                    </a:moveTo>
                    <a:lnTo>
                      <a:pt x="1025310" y="0"/>
                    </a:lnTo>
                    <a:lnTo>
                      <a:pt x="1025310" y="848211"/>
                    </a:lnTo>
                    <a:lnTo>
                      <a:pt x="0" y="84821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6">
                  <a:extLs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Freeform 9"/>
              <p:cNvSpPr/>
              <p:nvPr/>
            </p:nvSpPr>
            <p:spPr>
              <a:xfrm>
                <a:off x="5154954" y="1188732"/>
                <a:ext cx="572182" cy="628061"/>
              </a:xfrm>
              <a:custGeom>
                <a:avLst/>
                <a:gdLst/>
                <a:ahLst/>
                <a:cxnLst/>
                <a:rect l="l" t="t" r="r" b="b"/>
                <a:pathLst>
                  <a:path w="1092457" h="1092457">
                    <a:moveTo>
                      <a:pt x="0" y="0"/>
                    </a:moveTo>
                    <a:lnTo>
                      <a:pt x="1092457" y="0"/>
                    </a:lnTo>
                    <a:lnTo>
                      <a:pt x="1092457" y="1092457"/>
                    </a:lnTo>
                    <a:lnTo>
                      <a:pt x="0" y="109245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8">
                  <a:extLs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Freeform 14"/>
              <p:cNvSpPr/>
              <p:nvPr/>
            </p:nvSpPr>
            <p:spPr>
              <a:xfrm>
                <a:off x="3877218" y="1965208"/>
                <a:ext cx="1518896" cy="1667230"/>
              </a:xfrm>
              <a:custGeom>
                <a:avLst/>
                <a:gdLst/>
                <a:ahLst/>
                <a:cxnLst/>
                <a:rect l="l" t="t" r="r" b="b"/>
                <a:pathLst>
                  <a:path w="2900000" h="2900000">
                    <a:moveTo>
                      <a:pt x="0" y="0"/>
                    </a:moveTo>
                    <a:lnTo>
                      <a:pt x="2900000" y="0"/>
                    </a:lnTo>
                    <a:lnTo>
                      <a:pt x="2900000" y="2900000"/>
                    </a:lnTo>
                    <a:lnTo>
                      <a:pt x="0" y="29000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3" name="Freeform 21"/>
              <p:cNvSpPr/>
              <p:nvPr/>
            </p:nvSpPr>
            <p:spPr>
              <a:xfrm>
                <a:off x="4136067" y="2321162"/>
                <a:ext cx="922177" cy="1032894"/>
              </a:xfrm>
              <a:custGeom>
                <a:avLst/>
                <a:gdLst/>
                <a:ahLst/>
                <a:cxnLst/>
                <a:rect l="l" t="t" r="r" b="b"/>
                <a:pathLst>
                  <a:path w="1760696" h="1796629">
                    <a:moveTo>
                      <a:pt x="0" y="0"/>
                    </a:moveTo>
                    <a:lnTo>
                      <a:pt x="1760696" y="0"/>
                    </a:lnTo>
                    <a:lnTo>
                      <a:pt x="1760696" y="1796629"/>
                    </a:lnTo>
                    <a:lnTo>
                      <a:pt x="0" y="179662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2">
                  <a:extLs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CA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pic>
        <p:nvPicPr>
          <p:cNvPr id="55" name="Picture 54" descr="A diagram of a cloud system&#10;&#10;Description automatically generated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270895" y="1023556"/>
            <a:ext cx="3736385" cy="2183915"/>
          </a:xfrm>
          <a:prstGeom prst="rect">
            <a:avLst/>
          </a:prstGeom>
        </p:spPr>
      </p:pic>
      <p:grpSp>
        <p:nvGrpSpPr>
          <p:cNvPr id="67" name="Group 66"/>
          <p:cNvGrpSpPr/>
          <p:nvPr/>
        </p:nvGrpSpPr>
        <p:grpSpPr>
          <a:xfrm>
            <a:off x="4009542" y="5013961"/>
            <a:ext cx="4768178" cy="1770823"/>
            <a:chOff x="6385650" y="1496563"/>
            <a:chExt cx="4720493" cy="1785054"/>
          </a:xfrm>
        </p:grpSpPr>
        <p:sp>
          <p:nvSpPr>
            <p:cNvPr id="68" name="Shape"/>
            <p:cNvSpPr/>
            <p:nvPr/>
          </p:nvSpPr>
          <p:spPr>
            <a:xfrm rot="5400000">
              <a:off x="6784793" y="1556134"/>
              <a:ext cx="1337809" cy="1664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94" extrusionOk="0">
                  <a:moveTo>
                    <a:pt x="9919" y="203"/>
                  </a:moveTo>
                  <a:lnTo>
                    <a:pt x="808" y="4852"/>
                  </a:lnTo>
                  <a:cubicBezTo>
                    <a:pt x="553" y="5009"/>
                    <a:pt x="345" y="5220"/>
                    <a:pt x="204" y="5465"/>
                  </a:cubicBezTo>
                  <a:cubicBezTo>
                    <a:pt x="59" y="5719"/>
                    <a:pt x="-10" y="6000"/>
                    <a:pt x="3" y="6284"/>
                  </a:cubicBezTo>
                  <a:lnTo>
                    <a:pt x="0" y="15421"/>
                  </a:lnTo>
                  <a:cubicBezTo>
                    <a:pt x="6" y="15696"/>
                    <a:pt x="91" y="15965"/>
                    <a:pt x="246" y="16203"/>
                  </a:cubicBezTo>
                  <a:cubicBezTo>
                    <a:pt x="380" y="16409"/>
                    <a:pt x="563" y="16585"/>
                    <a:pt x="782" y="16721"/>
                  </a:cubicBezTo>
                  <a:lnTo>
                    <a:pt x="9889" y="21374"/>
                  </a:lnTo>
                  <a:cubicBezTo>
                    <a:pt x="10163" y="21519"/>
                    <a:pt x="10476" y="21595"/>
                    <a:pt x="10795" y="21594"/>
                  </a:cubicBezTo>
                  <a:cubicBezTo>
                    <a:pt x="11105" y="21592"/>
                    <a:pt x="11409" y="21518"/>
                    <a:pt x="11675" y="21379"/>
                  </a:cubicBezTo>
                  <a:lnTo>
                    <a:pt x="20792" y="16716"/>
                  </a:lnTo>
                  <a:cubicBezTo>
                    <a:pt x="21023" y="16592"/>
                    <a:pt x="21215" y="16419"/>
                    <a:pt x="21353" y="16214"/>
                  </a:cubicBezTo>
                  <a:cubicBezTo>
                    <a:pt x="21506" y="15984"/>
                    <a:pt x="21586" y="15721"/>
                    <a:pt x="21582" y="15453"/>
                  </a:cubicBezTo>
                  <a:lnTo>
                    <a:pt x="21590" y="6155"/>
                  </a:lnTo>
                  <a:cubicBezTo>
                    <a:pt x="21582" y="5919"/>
                    <a:pt x="21516" y="5688"/>
                    <a:pt x="21396" y="5477"/>
                  </a:cubicBezTo>
                  <a:cubicBezTo>
                    <a:pt x="21251" y="5223"/>
                    <a:pt x="21033" y="5008"/>
                    <a:pt x="20764" y="4854"/>
                  </a:cubicBezTo>
                  <a:lnTo>
                    <a:pt x="11663" y="197"/>
                  </a:lnTo>
                  <a:cubicBezTo>
                    <a:pt x="11408" y="73"/>
                    <a:pt x="11123" y="5"/>
                    <a:pt x="10832" y="0"/>
                  </a:cubicBezTo>
                  <a:cubicBezTo>
                    <a:pt x="10513" y="-5"/>
                    <a:pt x="10198" y="65"/>
                    <a:pt x="9919" y="203"/>
                  </a:cubicBezTo>
                  <a:close/>
                </a:path>
              </a:pathLst>
            </a:custGeom>
            <a:solidFill>
              <a:schemeClr val="bg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69" name="Shape"/>
            <p:cNvSpPr/>
            <p:nvPr/>
          </p:nvSpPr>
          <p:spPr>
            <a:xfrm rot="5400000">
              <a:off x="8069478" y="2511163"/>
              <a:ext cx="528921" cy="3782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7" h="20933" extrusionOk="0">
                  <a:moveTo>
                    <a:pt x="20174" y="15931"/>
                  </a:moveTo>
                  <a:cubicBezTo>
                    <a:pt x="21031" y="16671"/>
                    <a:pt x="21323" y="18346"/>
                    <a:pt x="20821" y="19642"/>
                  </a:cubicBezTo>
                  <a:cubicBezTo>
                    <a:pt x="20376" y="20789"/>
                    <a:pt x="19442" y="21247"/>
                    <a:pt x="18645" y="20709"/>
                  </a:cubicBezTo>
                  <a:lnTo>
                    <a:pt x="883" y="4976"/>
                  </a:lnTo>
                  <a:cubicBezTo>
                    <a:pt x="-19" y="4191"/>
                    <a:pt x="-277" y="2381"/>
                    <a:pt x="330" y="1092"/>
                  </a:cubicBezTo>
                  <a:cubicBezTo>
                    <a:pt x="886" y="-88"/>
                    <a:pt x="1961" y="-353"/>
                    <a:pt x="2730" y="499"/>
                  </a:cubicBezTo>
                  <a:lnTo>
                    <a:pt x="20174" y="15931"/>
                  </a:ln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12700" cap="flat">
              <a:solidFill>
                <a:srgbClr val="4472C4"/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0" name="Shape"/>
            <p:cNvSpPr/>
            <p:nvPr/>
          </p:nvSpPr>
          <p:spPr>
            <a:xfrm rot="5400000">
              <a:off x="7703749" y="2850074"/>
              <a:ext cx="236757" cy="626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3" h="21240" extrusionOk="0">
                  <a:moveTo>
                    <a:pt x="6333" y="329"/>
                  </a:moveTo>
                  <a:cubicBezTo>
                    <a:pt x="4303" y="-304"/>
                    <a:pt x="1405" y="9"/>
                    <a:pt x="349" y="976"/>
                  </a:cubicBezTo>
                  <a:cubicBezTo>
                    <a:pt x="-482" y="1738"/>
                    <a:pt x="214" y="2641"/>
                    <a:pt x="1950" y="3052"/>
                  </a:cubicBezTo>
                  <a:lnTo>
                    <a:pt x="7539" y="4429"/>
                  </a:lnTo>
                  <a:cubicBezTo>
                    <a:pt x="9461" y="4951"/>
                    <a:pt x="10997" y="5690"/>
                    <a:pt x="11973" y="6562"/>
                  </a:cubicBezTo>
                  <a:cubicBezTo>
                    <a:pt x="12808" y="7307"/>
                    <a:pt x="13205" y="8125"/>
                    <a:pt x="13131" y="8948"/>
                  </a:cubicBezTo>
                  <a:lnTo>
                    <a:pt x="13043" y="19457"/>
                  </a:lnTo>
                  <a:cubicBezTo>
                    <a:pt x="12913" y="20465"/>
                    <a:pt x="14895" y="21296"/>
                    <a:pt x="17287" y="21236"/>
                  </a:cubicBezTo>
                  <a:cubicBezTo>
                    <a:pt x="19459" y="21182"/>
                    <a:pt x="21118" y="20398"/>
                    <a:pt x="20996" y="19483"/>
                  </a:cubicBezTo>
                  <a:lnTo>
                    <a:pt x="20976" y="7416"/>
                  </a:lnTo>
                  <a:cubicBezTo>
                    <a:pt x="21075" y="6597"/>
                    <a:pt x="20747" y="5779"/>
                    <a:pt x="20015" y="5020"/>
                  </a:cubicBezTo>
                  <a:cubicBezTo>
                    <a:pt x="19048" y="4017"/>
                    <a:pt x="17417" y="3152"/>
                    <a:pt x="15316" y="2529"/>
                  </a:cubicBezTo>
                  <a:lnTo>
                    <a:pt x="6333" y="329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 w="12700" cap="flat">
              <a:solidFill>
                <a:srgbClr val="ED7D31"/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1" name="Shape"/>
            <p:cNvSpPr/>
            <p:nvPr/>
          </p:nvSpPr>
          <p:spPr>
            <a:xfrm rot="5400000">
              <a:off x="6974516" y="2848603"/>
              <a:ext cx="232581" cy="631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2" h="21253" extrusionOk="0">
                  <a:moveTo>
                    <a:pt x="12820" y="1905"/>
                  </a:moveTo>
                  <a:cubicBezTo>
                    <a:pt x="12463" y="832"/>
                    <a:pt x="14615" y="-97"/>
                    <a:pt x="17212" y="8"/>
                  </a:cubicBezTo>
                  <a:cubicBezTo>
                    <a:pt x="19484" y="99"/>
                    <a:pt x="21094" y="971"/>
                    <a:pt x="20717" y="1905"/>
                  </a:cubicBezTo>
                  <a:lnTo>
                    <a:pt x="20634" y="14052"/>
                  </a:lnTo>
                  <a:cubicBezTo>
                    <a:pt x="20807" y="15024"/>
                    <a:pt x="20330" y="15996"/>
                    <a:pt x="19256" y="16863"/>
                  </a:cubicBezTo>
                  <a:cubicBezTo>
                    <a:pt x="18089" y="17804"/>
                    <a:pt x="16270" y="18578"/>
                    <a:pt x="14033" y="19087"/>
                  </a:cubicBezTo>
                  <a:lnTo>
                    <a:pt x="5836" y="21048"/>
                  </a:lnTo>
                  <a:cubicBezTo>
                    <a:pt x="3858" y="21503"/>
                    <a:pt x="1364" y="21174"/>
                    <a:pt x="384" y="20328"/>
                  </a:cubicBezTo>
                  <a:cubicBezTo>
                    <a:pt x="-506" y="19561"/>
                    <a:pt x="201" y="18638"/>
                    <a:pt x="1997" y="18226"/>
                  </a:cubicBezTo>
                  <a:lnTo>
                    <a:pt x="7697" y="16823"/>
                  </a:lnTo>
                  <a:cubicBezTo>
                    <a:pt x="9505" y="16340"/>
                    <a:pt x="10945" y="15655"/>
                    <a:pt x="11851" y="14846"/>
                  </a:cubicBezTo>
                  <a:cubicBezTo>
                    <a:pt x="12682" y="14104"/>
                    <a:pt x="13031" y="13285"/>
                    <a:pt x="12866" y="12470"/>
                  </a:cubicBezTo>
                  <a:lnTo>
                    <a:pt x="12820" y="1905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 w="12700" cap="flat">
              <a:solidFill>
                <a:srgbClr val="ED7D31"/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2" name="Shape"/>
            <p:cNvSpPr/>
            <p:nvPr/>
          </p:nvSpPr>
          <p:spPr>
            <a:xfrm rot="5400000">
              <a:off x="6307956" y="2514683"/>
              <a:ext cx="536835" cy="381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1" h="20996" extrusionOk="0">
                  <a:moveTo>
                    <a:pt x="18283" y="538"/>
                  </a:moveTo>
                  <a:lnTo>
                    <a:pt x="1043" y="15860"/>
                  </a:lnTo>
                  <a:cubicBezTo>
                    <a:pt x="-97" y="16646"/>
                    <a:pt x="-359" y="18965"/>
                    <a:pt x="542" y="20301"/>
                  </a:cubicBezTo>
                  <a:cubicBezTo>
                    <a:pt x="820" y="20713"/>
                    <a:pt x="1173" y="20945"/>
                    <a:pt x="1536" y="20989"/>
                  </a:cubicBezTo>
                  <a:cubicBezTo>
                    <a:pt x="1899" y="21032"/>
                    <a:pt x="2271" y="20887"/>
                    <a:pt x="2587" y="20545"/>
                  </a:cubicBezTo>
                  <a:lnTo>
                    <a:pt x="20263" y="4836"/>
                  </a:lnTo>
                  <a:cubicBezTo>
                    <a:pt x="20933" y="4242"/>
                    <a:pt x="21241" y="3003"/>
                    <a:pt x="21000" y="1869"/>
                  </a:cubicBezTo>
                  <a:cubicBezTo>
                    <a:pt x="20626" y="108"/>
                    <a:pt x="19245" y="-568"/>
                    <a:pt x="18283" y="538"/>
                  </a:cubicBez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3" name="Shape"/>
            <p:cNvSpPr/>
            <p:nvPr/>
          </p:nvSpPr>
          <p:spPr>
            <a:xfrm rot="5400000">
              <a:off x="8065396" y="1885285"/>
              <a:ext cx="534844" cy="379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6" h="20775" extrusionOk="0">
                  <a:moveTo>
                    <a:pt x="1074" y="15754"/>
                  </a:moveTo>
                  <a:cubicBezTo>
                    <a:pt x="80" y="16366"/>
                    <a:pt x="-306" y="18206"/>
                    <a:pt x="268" y="19588"/>
                  </a:cubicBezTo>
                  <a:cubicBezTo>
                    <a:pt x="774" y="20805"/>
                    <a:pt x="1837" y="21143"/>
                    <a:pt x="2618" y="20336"/>
                  </a:cubicBezTo>
                  <a:lnTo>
                    <a:pt x="20160" y="4891"/>
                  </a:lnTo>
                  <a:cubicBezTo>
                    <a:pt x="20955" y="4273"/>
                    <a:pt x="21294" y="2811"/>
                    <a:pt x="20931" y="1565"/>
                  </a:cubicBezTo>
                  <a:cubicBezTo>
                    <a:pt x="20499" y="83"/>
                    <a:pt x="19304" y="-457"/>
                    <a:pt x="18415" y="428"/>
                  </a:cubicBezTo>
                  <a:lnTo>
                    <a:pt x="1074" y="15754"/>
                  </a:ln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12700" cap="flat">
              <a:solidFill>
                <a:srgbClr val="4472C4"/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4" name="Shape"/>
            <p:cNvSpPr/>
            <p:nvPr/>
          </p:nvSpPr>
          <p:spPr>
            <a:xfrm rot="5400000">
              <a:off x="7705519" y="1303687"/>
              <a:ext cx="235119" cy="624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3" h="21158" extrusionOk="0">
                  <a:moveTo>
                    <a:pt x="14606" y="376"/>
                  </a:moveTo>
                  <a:cubicBezTo>
                    <a:pt x="16870" y="-388"/>
                    <a:pt x="20283" y="70"/>
                    <a:pt x="21037" y="1239"/>
                  </a:cubicBezTo>
                  <a:cubicBezTo>
                    <a:pt x="21508" y="1969"/>
                    <a:pt x="20625" y="2732"/>
                    <a:pt x="18958" y="3037"/>
                  </a:cubicBezTo>
                  <a:lnTo>
                    <a:pt x="13497" y="4316"/>
                  </a:lnTo>
                  <a:cubicBezTo>
                    <a:pt x="11379" y="4874"/>
                    <a:pt x="9706" y="5678"/>
                    <a:pt x="8685" y="6628"/>
                  </a:cubicBezTo>
                  <a:cubicBezTo>
                    <a:pt x="7692" y="7553"/>
                    <a:pt x="7361" y="8576"/>
                    <a:pt x="7732" y="9577"/>
                  </a:cubicBezTo>
                  <a:lnTo>
                    <a:pt x="7698" y="19479"/>
                  </a:lnTo>
                  <a:cubicBezTo>
                    <a:pt x="7825" y="20429"/>
                    <a:pt x="5928" y="21212"/>
                    <a:pt x="3638" y="21155"/>
                  </a:cubicBezTo>
                  <a:cubicBezTo>
                    <a:pt x="1511" y="21103"/>
                    <a:pt x="-92" y="20333"/>
                    <a:pt x="91" y="19453"/>
                  </a:cubicBezTo>
                  <a:lnTo>
                    <a:pt x="0" y="7174"/>
                  </a:lnTo>
                  <a:cubicBezTo>
                    <a:pt x="17" y="6105"/>
                    <a:pt x="748" y="5058"/>
                    <a:pt x="2113" y="4151"/>
                  </a:cubicBezTo>
                  <a:cubicBezTo>
                    <a:pt x="3463" y="3253"/>
                    <a:pt x="5380" y="2527"/>
                    <a:pt x="7657" y="2050"/>
                  </a:cubicBezTo>
                  <a:lnTo>
                    <a:pt x="14606" y="376"/>
                  </a:lnTo>
                  <a:close/>
                </a:path>
              </a:pathLst>
            </a:custGeom>
            <a:solidFill>
              <a:schemeClr val="accent4">
                <a:alpha val="50000"/>
              </a:schemeClr>
            </a:solidFill>
            <a:ln w="12700" cap="flat">
              <a:solidFill>
                <a:srgbClr val="FFC000"/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5" name="Shape"/>
            <p:cNvSpPr/>
            <p:nvPr/>
          </p:nvSpPr>
          <p:spPr>
            <a:xfrm rot="5400000">
              <a:off x="6979874" y="1295643"/>
              <a:ext cx="226956" cy="6287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7" h="21276" extrusionOk="0">
                  <a:moveTo>
                    <a:pt x="189" y="1618"/>
                  </a:moveTo>
                  <a:cubicBezTo>
                    <a:pt x="137" y="690"/>
                    <a:pt x="2057" y="-57"/>
                    <a:pt x="4339" y="3"/>
                  </a:cubicBezTo>
                  <a:cubicBezTo>
                    <a:pt x="6479" y="60"/>
                    <a:pt x="8095" y="814"/>
                    <a:pt x="7935" y="1682"/>
                  </a:cubicBezTo>
                  <a:lnTo>
                    <a:pt x="7967" y="13185"/>
                  </a:lnTo>
                  <a:cubicBezTo>
                    <a:pt x="8153" y="13917"/>
                    <a:pt x="8701" y="14625"/>
                    <a:pt x="9578" y="15269"/>
                  </a:cubicBezTo>
                  <a:cubicBezTo>
                    <a:pt x="10605" y="16021"/>
                    <a:pt x="12055" y="16665"/>
                    <a:pt x="13810" y="17148"/>
                  </a:cubicBezTo>
                  <a:lnTo>
                    <a:pt x="18620" y="18261"/>
                  </a:lnTo>
                  <a:cubicBezTo>
                    <a:pt x="20598" y="18640"/>
                    <a:pt x="21415" y="19607"/>
                    <a:pt x="20425" y="20399"/>
                  </a:cubicBezTo>
                  <a:cubicBezTo>
                    <a:pt x="19343" y="21265"/>
                    <a:pt x="16627" y="21543"/>
                    <a:pt x="14662" y="20990"/>
                  </a:cubicBezTo>
                  <a:lnTo>
                    <a:pt x="7161" y="19282"/>
                  </a:lnTo>
                  <a:cubicBezTo>
                    <a:pt x="4698" y="18722"/>
                    <a:pt x="2710" y="17873"/>
                    <a:pt x="1456" y="16846"/>
                  </a:cubicBezTo>
                  <a:cubicBezTo>
                    <a:pt x="297" y="15898"/>
                    <a:pt x="-185" y="14837"/>
                    <a:pt x="63" y="13783"/>
                  </a:cubicBezTo>
                  <a:lnTo>
                    <a:pt x="189" y="1618"/>
                  </a:lnTo>
                  <a:close/>
                </a:path>
              </a:pathLst>
            </a:custGeom>
            <a:solidFill>
              <a:schemeClr val="accent4">
                <a:alpha val="50000"/>
              </a:schemeClr>
            </a:solidFill>
            <a:ln w="12700" cap="flat">
              <a:solidFill>
                <a:srgbClr val="FFC000"/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6" name="Shape"/>
            <p:cNvSpPr/>
            <p:nvPr/>
          </p:nvSpPr>
          <p:spPr>
            <a:xfrm rot="5400000">
              <a:off x="6306104" y="1881644"/>
              <a:ext cx="541699" cy="382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8" h="20735" extrusionOk="0">
                  <a:moveTo>
                    <a:pt x="2678" y="461"/>
                  </a:moveTo>
                  <a:cubicBezTo>
                    <a:pt x="1814" y="-447"/>
                    <a:pt x="624" y="36"/>
                    <a:pt x="168" y="1479"/>
                  </a:cubicBezTo>
                  <a:cubicBezTo>
                    <a:pt x="-231" y="2740"/>
                    <a:pt x="107" y="4257"/>
                    <a:pt x="925" y="4883"/>
                  </a:cubicBezTo>
                  <a:lnTo>
                    <a:pt x="18657" y="20415"/>
                  </a:lnTo>
                  <a:cubicBezTo>
                    <a:pt x="19533" y="21153"/>
                    <a:pt x="20633" y="20566"/>
                    <a:pt x="21020" y="19155"/>
                  </a:cubicBezTo>
                  <a:cubicBezTo>
                    <a:pt x="21369" y="17880"/>
                    <a:pt x="20984" y="16411"/>
                    <a:pt x="20155" y="15859"/>
                  </a:cubicBezTo>
                  <a:lnTo>
                    <a:pt x="2678" y="461"/>
                  </a:ln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7" name="CONS"/>
            <p:cNvSpPr txBox="1"/>
            <p:nvPr/>
          </p:nvSpPr>
          <p:spPr>
            <a:xfrm>
              <a:off x="6946413" y="2067079"/>
              <a:ext cx="994331" cy="656590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50800" tIns="50800" rIns="50800" bIns="50800" anchor="t">
              <a:spAutoFit/>
            </a:bodyPr>
            <a:lstStyle>
              <a:lvl1pPr>
                <a:defRPr sz="3500" b="0">
                  <a:solidFill>
                    <a:srgbClr val="2D3640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lvl1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ROI </a:t>
              </a:r>
            </a:p>
            <a:p>
              <a:pPr algn="ctr"/>
              <a:r>
                <a:rPr lang="en-US" sz="18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(333%)</a:t>
              </a:r>
              <a:endParaRPr lang="en-US" dirty="0">
                <a:latin typeface="+mn-lt"/>
                <a:cs typeface="Times New Roman" panose="02020603050405020304" pitchFamily="18" charset="0"/>
              </a:endParaRPr>
            </a:p>
          </p:txBody>
        </p:sp>
        <p:sp>
          <p:nvSpPr>
            <p:cNvPr id="78" name="Circle"/>
            <p:cNvSpPr/>
            <p:nvPr/>
          </p:nvSpPr>
          <p:spPr>
            <a:xfrm>
              <a:off x="9120875" y="1517455"/>
              <a:ext cx="472688" cy="428934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12700" cap="flat">
              <a:solidFill>
                <a:srgbClr val="4472C4"/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9" name="Graphic 10"/>
            <p:cNvSpPr/>
            <p:nvPr/>
          </p:nvSpPr>
          <p:spPr>
            <a:xfrm>
              <a:off x="9255366" y="1668850"/>
              <a:ext cx="204392" cy="127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6" h="21409" extrusionOk="0">
                  <a:moveTo>
                    <a:pt x="8897" y="21118"/>
                  </a:moveTo>
                  <a:cubicBezTo>
                    <a:pt x="9164" y="21507"/>
                    <a:pt x="9597" y="21507"/>
                    <a:pt x="9864" y="21118"/>
                  </a:cubicBezTo>
                  <a:lnTo>
                    <a:pt x="21266" y="4507"/>
                  </a:lnTo>
                  <a:cubicBezTo>
                    <a:pt x="21533" y="4118"/>
                    <a:pt x="21533" y="3488"/>
                    <a:pt x="21266" y="3099"/>
                  </a:cubicBezTo>
                  <a:lnTo>
                    <a:pt x="19334" y="281"/>
                  </a:lnTo>
                  <a:cubicBezTo>
                    <a:pt x="19062" y="-93"/>
                    <a:pt x="18638" y="-93"/>
                    <a:pt x="18367" y="281"/>
                  </a:cubicBezTo>
                  <a:lnTo>
                    <a:pt x="9380" y="13370"/>
                  </a:lnTo>
                  <a:lnTo>
                    <a:pt x="3099" y="4224"/>
                  </a:lnTo>
                  <a:cubicBezTo>
                    <a:pt x="2828" y="3851"/>
                    <a:pt x="2404" y="3851"/>
                    <a:pt x="2132" y="4224"/>
                  </a:cubicBezTo>
                  <a:lnTo>
                    <a:pt x="200" y="7040"/>
                  </a:lnTo>
                  <a:cubicBezTo>
                    <a:pt x="-67" y="7428"/>
                    <a:pt x="-67" y="8059"/>
                    <a:pt x="200" y="8448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800" b="0"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/>
            </a:p>
          </p:txBody>
        </p:sp>
        <p:sp>
          <p:nvSpPr>
            <p:cNvPr id="80" name="Circle"/>
            <p:cNvSpPr/>
            <p:nvPr/>
          </p:nvSpPr>
          <p:spPr>
            <a:xfrm>
              <a:off x="9120876" y="2729010"/>
              <a:ext cx="472688" cy="428935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 w="12700" cap="flat">
              <a:solidFill>
                <a:srgbClr val="ED7D31"/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81" name="Graphic 10"/>
            <p:cNvSpPr/>
            <p:nvPr/>
          </p:nvSpPr>
          <p:spPr>
            <a:xfrm>
              <a:off x="9241067" y="2900484"/>
              <a:ext cx="204392" cy="127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6" h="21409" extrusionOk="0">
                  <a:moveTo>
                    <a:pt x="8897" y="21118"/>
                  </a:moveTo>
                  <a:cubicBezTo>
                    <a:pt x="9164" y="21507"/>
                    <a:pt x="9597" y="21507"/>
                    <a:pt x="9864" y="21118"/>
                  </a:cubicBezTo>
                  <a:lnTo>
                    <a:pt x="21266" y="4507"/>
                  </a:lnTo>
                  <a:cubicBezTo>
                    <a:pt x="21533" y="4118"/>
                    <a:pt x="21533" y="3488"/>
                    <a:pt x="21266" y="3099"/>
                  </a:cubicBezTo>
                  <a:lnTo>
                    <a:pt x="19334" y="281"/>
                  </a:lnTo>
                  <a:cubicBezTo>
                    <a:pt x="19062" y="-93"/>
                    <a:pt x="18638" y="-93"/>
                    <a:pt x="18367" y="281"/>
                  </a:cubicBezTo>
                  <a:lnTo>
                    <a:pt x="9380" y="13370"/>
                  </a:lnTo>
                  <a:lnTo>
                    <a:pt x="3099" y="4224"/>
                  </a:lnTo>
                  <a:cubicBezTo>
                    <a:pt x="2828" y="3851"/>
                    <a:pt x="2404" y="3851"/>
                    <a:pt x="2132" y="4224"/>
                  </a:cubicBezTo>
                  <a:lnTo>
                    <a:pt x="200" y="7040"/>
                  </a:lnTo>
                  <a:cubicBezTo>
                    <a:pt x="-67" y="7428"/>
                    <a:pt x="-67" y="8059"/>
                    <a:pt x="200" y="844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800" b="0"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9579359" y="1540123"/>
              <a:ext cx="1502685" cy="961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spAutoFit/>
            </a:bodyPr>
            <a:lstStyle/>
            <a:p>
              <a:r>
                <a:rPr lang="en-US" sz="1400" dirty="0">
                  <a:cs typeface="Times New Roman" panose="02020603050405020304"/>
                </a:rPr>
                <a:t>Projected Cost (CAPEX and OPEX)</a:t>
              </a:r>
            </a:p>
            <a:p>
              <a:r>
                <a:rPr lang="en-US" sz="1400" dirty="0">
                  <a:cs typeface="Times New Roman" panose="02020603050405020304"/>
                </a:rPr>
                <a:t>$ 1.36M</a:t>
              </a:r>
            </a:p>
            <a:p>
              <a:endParaRPr lang="en-US" sz="1400" dirty="0">
                <a:latin typeface="Times New Roman" panose="02020603050405020304"/>
                <a:cs typeface="Times New Roman" panose="02020603050405020304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9603458" y="2726481"/>
              <a:ext cx="1502685" cy="52742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spAutoFit/>
            </a:bodyPr>
            <a:lstStyle/>
            <a:p>
              <a:r>
                <a:rPr lang="en-US" sz="1400" dirty="0">
                  <a:cs typeface="Times New Roman" panose="02020603050405020304" pitchFamily="18" charset="0"/>
                </a:rPr>
                <a:t>Profitability</a:t>
              </a:r>
            </a:p>
            <a:p>
              <a:r>
                <a:rPr lang="en-US" sz="1400">
                  <a:cs typeface="Times New Roman" panose="02020603050405020304" pitchFamily="18" charset="0"/>
                </a:rPr>
                <a:t>$ 162M</a:t>
              </a:r>
              <a:endParaRPr lang="en-US" sz="1400" dirty="0">
                <a:cs typeface="Times New Roman" panose="02020603050405020304" pitchFamily="18" charset="0"/>
              </a:endParaRPr>
            </a:p>
          </p:txBody>
        </p:sp>
        <p:sp>
          <p:nvSpPr>
            <p:cNvPr id="84" name="Line"/>
            <p:cNvSpPr/>
            <p:nvPr/>
          </p:nvSpPr>
          <p:spPr>
            <a:xfrm rot="10800000">
              <a:off x="8522755" y="2385269"/>
              <a:ext cx="339754" cy="0"/>
            </a:xfrm>
            <a:prstGeom prst="line">
              <a:avLst/>
            </a:prstGeom>
            <a:noFill/>
            <a:ln w="25400" cap="flat">
              <a:solidFill>
                <a:schemeClr val="bg1">
                  <a:lumMod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85" name="Line"/>
            <p:cNvSpPr/>
            <p:nvPr/>
          </p:nvSpPr>
          <p:spPr>
            <a:xfrm rot="10800000">
              <a:off x="8868903" y="1729015"/>
              <a:ext cx="251938" cy="1244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4937" y="0"/>
                  </a:lnTo>
                  <a:cubicBezTo>
                    <a:pt x="15914" y="0"/>
                    <a:pt x="16696" y="0"/>
                    <a:pt x="17332" y="5"/>
                  </a:cubicBezTo>
                  <a:cubicBezTo>
                    <a:pt x="17967" y="10"/>
                    <a:pt x="18456" y="20"/>
                    <a:pt x="18847" y="40"/>
                  </a:cubicBezTo>
                  <a:cubicBezTo>
                    <a:pt x="19411" y="65"/>
                    <a:pt x="19915" y="105"/>
                    <a:pt x="20329" y="156"/>
                  </a:cubicBezTo>
                  <a:cubicBezTo>
                    <a:pt x="20744" y="207"/>
                    <a:pt x="21068" y="268"/>
                    <a:pt x="21273" y="337"/>
                  </a:cubicBezTo>
                  <a:cubicBezTo>
                    <a:pt x="21437" y="385"/>
                    <a:pt x="21518" y="445"/>
                    <a:pt x="21559" y="523"/>
                  </a:cubicBezTo>
                  <a:cubicBezTo>
                    <a:pt x="21600" y="601"/>
                    <a:pt x="21600" y="697"/>
                    <a:pt x="21600" y="817"/>
                  </a:cubicBezTo>
                  <a:lnTo>
                    <a:pt x="21600" y="20783"/>
                  </a:lnTo>
                  <a:cubicBezTo>
                    <a:pt x="21600" y="20903"/>
                    <a:pt x="21600" y="20999"/>
                    <a:pt x="21559" y="21077"/>
                  </a:cubicBezTo>
                  <a:cubicBezTo>
                    <a:pt x="21518" y="21155"/>
                    <a:pt x="21437" y="21215"/>
                    <a:pt x="21273" y="21263"/>
                  </a:cubicBezTo>
                  <a:cubicBezTo>
                    <a:pt x="21068" y="21332"/>
                    <a:pt x="20744" y="21393"/>
                    <a:pt x="20329" y="21444"/>
                  </a:cubicBezTo>
                  <a:cubicBezTo>
                    <a:pt x="19915" y="21495"/>
                    <a:pt x="19411" y="21535"/>
                    <a:pt x="18847" y="21560"/>
                  </a:cubicBezTo>
                  <a:cubicBezTo>
                    <a:pt x="18456" y="21580"/>
                    <a:pt x="17967" y="21590"/>
                    <a:pt x="17332" y="21595"/>
                  </a:cubicBezTo>
                  <a:cubicBezTo>
                    <a:pt x="16696" y="21600"/>
                    <a:pt x="15914" y="21600"/>
                    <a:pt x="14937" y="21600"/>
                  </a:cubicBezTo>
                  <a:lnTo>
                    <a:pt x="0" y="21600"/>
                  </a:lnTo>
                </a:path>
              </a:pathLst>
            </a:custGeom>
            <a:noFill/>
            <a:ln w="25400" cap="flat">
              <a:solidFill>
                <a:schemeClr val="bg1">
                  <a:lumMod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221681" y="3247159"/>
            <a:ext cx="397031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/>
              <a:buChar char="•"/>
            </a:pPr>
            <a:r>
              <a:rPr lang="en-US" sz="1400"/>
              <a:t>Walmart own world's biggest hybrid clouds on an architecture, designed to run a workload on Azure, Google Cloud or the Walmart Cloud Native Platform -- a Kubernetes-based system</a:t>
            </a:r>
            <a:endParaRPr lang="en-IN" sz="1400">
              <a:cs typeface="Calibri" panose="020F0502020204030204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98020" y="-972"/>
            <a:ext cx="112097" cy="685218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/>
          <p:cNvSpPr/>
          <p:nvPr/>
        </p:nvSpPr>
        <p:spPr>
          <a:xfrm>
            <a:off x="4333" y="-3556"/>
            <a:ext cx="45719" cy="686069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242457" y="6259716"/>
            <a:ext cx="3204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* Reference: https://www.altamira.ai/blog/image-recognition-cost/</a:t>
            </a:r>
            <a:endParaRPr lang="en-IN" sz="1000"/>
          </a:p>
        </p:txBody>
      </p:sp>
      <p:sp>
        <p:nvSpPr>
          <p:cNvPr id="12" name="TextBox 11"/>
          <p:cNvSpPr txBox="1"/>
          <p:nvPr/>
        </p:nvSpPr>
        <p:spPr>
          <a:xfrm>
            <a:off x="242457" y="5692877"/>
            <a:ext cx="2531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Project Duration: 8 Months appx.</a:t>
            </a:r>
            <a:endParaRPr lang="en-IN" sz="12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457" y="-18672"/>
            <a:ext cx="9943577" cy="7530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600" b="1">
                <a:solidFill>
                  <a:schemeClr val="accent1"/>
                </a:solidFill>
                <a:cs typeface="Times New Roman" panose="02020603050405020304"/>
              </a:rPr>
              <a:t>Risk &amp; Mitigation</a:t>
            </a:r>
            <a:endParaRPr lang="en-CA" sz="3600" b="1">
              <a:solidFill>
                <a:schemeClr val="accent1"/>
              </a:solidFill>
              <a:cs typeface="Times New Roman" panose="02020603050405020304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9433621" y="6521066"/>
            <a:ext cx="2743200" cy="365125"/>
          </a:xfrm>
        </p:spPr>
        <p:txBody>
          <a:bodyPr/>
          <a:lstStyle/>
          <a:p>
            <a:fld id="{D6B2386E-0645-40B8-AA05-A4D5801C18A8}" type="slidenum">
              <a:rPr lang="en-CA" dirty="0" smtClean="0"/>
              <a:t>12</a:t>
            </a:fld>
            <a:endParaRPr lang="en-CA"/>
          </a:p>
        </p:txBody>
      </p:sp>
      <p:sp>
        <p:nvSpPr>
          <p:cNvPr id="2" name="Freeform 2"/>
          <p:cNvSpPr/>
          <p:nvPr/>
        </p:nvSpPr>
        <p:spPr>
          <a:xfrm>
            <a:off x="10633435" y="14768"/>
            <a:ext cx="1558566" cy="365125"/>
          </a:xfrm>
          <a:custGeom>
            <a:avLst/>
            <a:gdLst/>
            <a:ahLst/>
            <a:cxnLst/>
            <a:rect l="l" t="t" r="r" b="b"/>
            <a:pathLst>
              <a:path w="2907839" h="696085">
                <a:moveTo>
                  <a:pt x="0" y="0"/>
                </a:moveTo>
                <a:lnTo>
                  <a:pt x="2907839" y="0"/>
                </a:lnTo>
                <a:lnTo>
                  <a:pt x="2907839" y="696085"/>
                </a:lnTo>
                <a:lnTo>
                  <a:pt x="0" y="6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90" name="Group 89"/>
          <p:cNvGrpSpPr/>
          <p:nvPr/>
        </p:nvGrpSpPr>
        <p:grpSpPr>
          <a:xfrm>
            <a:off x="663166" y="1223393"/>
            <a:ext cx="10226489" cy="4757426"/>
            <a:chOff x="663166" y="1223393"/>
            <a:chExt cx="10226489" cy="4757426"/>
          </a:xfrm>
        </p:grpSpPr>
        <p:sp>
          <p:nvSpPr>
            <p:cNvPr id="95" name="Circle"/>
            <p:cNvSpPr/>
            <p:nvPr/>
          </p:nvSpPr>
          <p:spPr>
            <a:xfrm>
              <a:off x="2728718" y="1223393"/>
              <a:ext cx="1965867" cy="570425"/>
            </a:xfrm>
            <a:prstGeom prst="rect">
              <a:avLst/>
            </a:prstGeom>
            <a:noFill/>
            <a:ln w="28575" cap="flat">
              <a:solidFill>
                <a:srgbClr val="AA56AC">
                  <a:alpha val="72000"/>
                </a:srgb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/>
              </a:pPr>
              <a:endParaRPr lang="en-US" sz="1600">
                <a:latin typeface="Times New Roman" panose="02020603050405020304"/>
                <a:cs typeface="Times New Roman" panose="02020603050405020304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2716581" y="1908123"/>
              <a:ext cx="1961681" cy="1702910"/>
              <a:chOff x="496111" y="1273521"/>
              <a:chExt cx="2733472" cy="2143203"/>
            </a:xfrm>
          </p:grpSpPr>
          <p:sp>
            <p:nvSpPr>
              <p:cNvPr id="5" name="Shape"/>
              <p:cNvSpPr/>
              <p:nvPr/>
            </p:nvSpPr>
            <p:spPr>
              <a:xfrm>
                <a:off x="496111" y="1273521"/>
                <a:ext cx="2733472" cy="21432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05" y="0"/>
                    </a:moveTo>
                    <a:cubicBezTo>
                      <a:pt x="639" y="0"/>
                      <a:pt x="480" y="0"/>
                      <a:pt x="374" y="58"/>
                    </a:cubicBezTo>
                    <a:cubicBezTo>
                      <a:pt x="221" y="132"/>
                      <a:pt x="100" y="291"/>
                      <a:pt x="44" y="492"/>
                    </a:cubicBezTo>
                    <a:cubicBezTo>
                      <a:pt x="0" y="632"/>
                      <a:pt x="0" y="843"/>
                      <a:pt x="0" y="1192"/>
                    </a:cubicBezTo>
                    <a:lnTo>
                      <a:pt x="0" y="20409"/>
                    </a:lnTo>
                    <a:cubicBezTo>
                      <a:pt x="0" y="20759"/>
                      <a:pt x="0" y="20968"/>
                      <a:pt x="44" y="21108"/>
                    </a:cubicBezTo>
                    <a:cubicBezTo>
                      <a:pt x="100" y="21309"/>
                      <a:pt x="221" y="21468"/>
                      <a:pt x="374" y="21542"/>
                    </a:cubicBezTo>
                    <a:cubicBezTo>
                      <a:pt x="480" y="21600"/>
                      <a:pt x="639" y="21600"/>
                      <a:pt x="905" y="21600"/>
                    </a:cubicBezTo>
                    <a:lnTo>
                      <a:pt x="20694" y="21600"/>
                    </a:lnTo>
                    <a:cubicBezTo>
                      <a:pt x="20960" y="21600"/>
                      <a:pt x="21120" y="21600"/>
                      <a:pt x="21226" y="21542"/>
                    </a:cubicBezTo>
                    <a:cubicBezTo>
                      <a:pt x="21379" y="21468"/>
                      <a:pt x="21500" y="21309"/>
                      <a:pt x="21556" y="21108"/>
                    </a:cubicBezTo>
                    <a:cubicBezTo>
                      <a:pt x="21600" y="20968"/>
                      <a:pt x="21600" y="20759"/>
                      <a:pt x="21600" y="20409"/>
                    </a:cubicBezTo>
                    <a:lnTo>
                      <a:pt x="21600" y="1192"/>
                    </a:lnTo>
                    <a:cubicBezTo>
                      <a:pt x="21600" y="843"/>
                      <a:pt x="21600" y="632"/>
                      <a:pt x="21556" y="492"/>
                    </a:cubicBezTo>
                    <a:cubicBezTo>
                      <a:pt x="21500" y="291"/>
                      <a:pt x="21379" y="132"/>
                      <a:pt x="21226" y="58"/>
                    </a:cubicBezTo>
                    <a:cubicBezTo>
                      <a:pt x="21120" y="0"/>
                      <a:pt x="20960" y="0"/>
                      <a:pt x="20694" y="0"/>
                    </a:cubicBezTo>
                    <a:lnTo>
                      <a:pt x="905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32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6" name="Circle"/>
              <p:cNvSpPr/>
              <p:nvPr/>
            </p:nvSpPr>
            <p:spPr>
              <a:xfrm>
                <a:off x="761901" y="1390253"/>
                <a:ext cx="2201892" cy="202647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8" name="Circle"/>
              <p:cNvSpPr/>
              <p:nvPr/>
            </p:nvSpPr>
            <p:spPr>
              <a:xfrm>
                <a:off x="1729525" y="2286581"/>
                <a:ext cx="262165" cy="241279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9" name="Shape"/>
              <p:cNvSpPr/>
              <p:nvPr/>
            </p:nvSpPr>
            <p:spPr>
              <a:xfrm>
                <a:off x="1074655" y="1893408"/>
                <a:ext cx="484369" cy="10274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5" h="21600" extrusionOk="0">
                    <a:moveTo>
                      <a:pt x="10336" y="0"/>
                    </a:moveTo>
                    <a:lnTo>
                      <a:pt x="21525" y="4866"/>
                    </a:lnTo>
                    <a:cubicBezTo>
                      <a:pt x="17969" y="6399"/>
                      <a:pt x="15934" y="8477"/>
                      <a:pt x="15854" y="10655"/>
                    </a:cubicBezTo>
                    <a:cubicBezTo>
                      <a:pt x="15770" y="12926"/>
                      <a:pt x="17815" y="15113"/>
                      <a:pt x="21518" y="16714"/>
                    </a:cubicBezTo>
                    <a:lnTo>
                      <a:pt x="10340" y="21600"/>
                    </a:lnTo>
                    <a:cubicBezTo>
                      <a:pt x="3653" y="18713"/>
                      <a:pt x="-75" y="14773"/>
                      <a:pt x="1" y="10672"/>
                    </a:cubicBezTo>
                    <a:cubicBezTo>
                      <a:pt x="76" y="6660"/>
                      <a:pt x="3791" y="2824"/>
                      <a:pt x="10336" y="0"/>
                    </a:cubicBezTo>
                    <a:close/>
                  </a:path>
                </a:pathLst>
              </a:custGeom>
              <a:solidFill>
                <a:srgbClr val="4AC89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10" name="Shape"/>
              <p:cNvSpPr/>
              <p:nvPr/>
            </p:nvSpPr>
            <p:spPr>
              <a:xfrm>
                <a:off x="1305970" y="1683169"/>
                <a:ext cx="1113506" cy="4462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679" extrusionOk="0">
                    <a:moveTo>
                      <a:pt x="4995" y="2517"/>
                    </a:moveTo>
                    <a:cubicBezTo>
                      <a:pt x="3123" y="4203"/>
                      <a:pt x="1424" y="6702"/>
                      <a:pt x="0" y="9863"/>
                    </a:cubicBezTo>
                    <a:lnTo>
                      <a:pt x="4875" y="20580"/>
                    </a:lnTo>
                    <a:cubicBezTo>
                      <a:pt x="5672" y="18824"/>
                      <a:pt x="6623" y="17440"/>
                      <a:pt x="7671" y="16516"/>
                    </a:cubicBezTo>
                    <a:cubicBezTo>
                      <a:pt x="8647" y="15656"/>
                      <a:pt x="9688" y="15213"/>
                      <a:pt x="10740" y="15203"/>
                    </a:cubicBezTo>
                    <a:lnTo>
                      <a:pt x="10740" y="15229"/>
                    </a:lnTo>
                    <a:cubicBezTo>
                      <a:pt x="11867" y="15246"/>
                      <a:pt x="12981" y="15751"/>
                      <a:pt x="14019" y="16714"/>
                    </a:cubicBezTo>
                    <a:cubicBezTo>
                      <a:pt x="15025" y="17647"/>
                      <a:pt x="15940" y="18991"/>
                      <a:pt x="16716" y="20679"/>
                    </a:cubicBezTo>
                    <a:lnTo>
                      <a:pt x="21600" y="9962"/>
                    </a:lnTo>
                    <a:cubicBezTo>
                      <a:pt x="20255" y="6917"/>
                      <a:pt x="18652" y="4479"/>
                      <a:pt x="16882" y="2783"/>
                    </a:cubicBezTo>
                    <a:cubicBezTo>
                      <a:pt x="13100" y="-841"/>
                      <a:pt x="8813" y="-921"/>
                      <a:pt x="4995" y="2517"/>
                    </a:cubicBezTo>
                    <a:close/>
                  </a:path>
                </a:pathLst>
              </a:custGeom>
              <a:solidFill>
                <a:srgbClr val="F7B61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11" name="Shape"/>
              <p:cNvSpPr/>
              <p:nvPr/>
            </p:nvSpPr>
            <p:spPr>
              <a:xfrm>
                <a:off x="2165700" y="1896529"/>
                <a:ext cx="480257" cy="10140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9" h="21600" extrusionOk="0">
                    <a:moveTo>
                      <a:pt x="340" y="16683"/>
                    </a:moveTo>
                    <a:cubicBezTo>
                      <a:pt x="3559" y="15172"/>
                      <a:pt x="5410" y="13197"/>
                      <a:pt x="5546" y="11130"/>
                    </a:cubicBezTo>
                    <a:cubicBezTo>
                      <a:pt x="5699" y="8812"/>
                      <a:pt x="3697" y="6567"/>
                      <a:pt x="0" y="4910"/>
                    </a:cubicBezTo>
                    <a:lnTo>
                      <a:pt x="11253" y="0"/>
                    </a:lnTo>
                    <a:cubicBezTo>
                      <a:pt x="17922" y="2947"/>
                      <a:pt x="21600" y="6948"/>
                      <a:pt x="21455" y="11100"/>
                    </a:cubicBezTo>
                    <a:cubicBezTo>
                      <a:pt x="21318" y="15029"/>
                      <a:pt x="17759" y="18786"/>
                      <a:pt x="11507" y="21600"/>
                    </a:cubicBezTo>
                    <a:lnTo>
                      <a:pt x="340" y="16683"/>
                    </a:lnTo>
                    <a:close/>
                  </a:path>
                </a:pathLst>
              </a:custGeom>
              <a:solidFill>
                <a:srgbClr val="F8780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13" name="Circle"/>
              <p:cNvSpPr/>
              <p:nvPr/>
            </p:nvSpPr>
            <p:spPr>
              <a:xfrm>
                <a:off x="1170144" y="3064251"/>
                <a:ext cx="51072" cy="47003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14" name="Circle"/>
              <p:cNvSpPr/>
              <p:nvPr/>
            </p:nvSpPr>
            <p:spPr>
              <a:xfrm>
                <a:off x="2514902" y="3054658"/>
                <a:ext cx="51071" cy="47002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15" name="Circle"/>
              <p:cNvSpPr/>
              <p:nvPr/>
            </p:nvSpPr>
            <p:spPr>
              <a:xfrm>
                <a:off x="2710362" y="2718556"/>
                <a:ext cx="51071" cy="47003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16" name="Circle"/>
              <p:cNvSpPr/>
              <p:nvPr/>
            </p:nvSpPr>
            <p:spPr>
              <a:xfrm>
                <a:off x="2783333" y="2389963"/>
                <a:ext cx="51072" cy="47002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17" name="Circle"/>
              <p:cNvSpPr/>
              <p:nvPr/>
            </p:nvSpPr>
            <p:spPr>
              <a:xfrm>
                <a:off x="2710362" y="2054173"/>
                <a:ext cx="51071" cy="47003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18" name="Circle"/>
              <p:cNvSpPr/>
              <p:nvPr/>
            </p:nvSpPr>
            <p:spPr>
              <a:xfrm>
                <a:off x="959049" y="2713760"/>
                <a:ext cx="51071" cy="47002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19" name="Circle"/>
              <p:cNvSpPr/>
              <p:nvPr/>
            </p:nvSpPr>
            <p:spPr>
              <a:xfrm>
                <a:off x="961655" y="2061369"/>
                <a:ext cx="51071" cy="47003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20" name="Circle"/>
              <p:cNvSpPr/>
              <p:nvPr/>
            </p:nvSpPr>
            <p:spPr>
              <a:xfrm>
                <a:off x="2501872" y="1771151"/>
                <a:ext cx="51072" cy="47002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21" name="Circle"/>
              <p:cNvSpPr/>
              <p:nvPr/>
            </p:nvSpPr>
            <p:spPr>
              <a:xfrm>
                <a:off x="2196955" y="1584068"/>
                <a:ext cx="51071" cy="47003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22" name="Circle"/>
              <p:cNvSpPr/>
              <p:nvPr/>
            </p:nvSpPr>
            <p:spPr>
              <a:xfrm>
                <a:off x="1837311" y="1516911"/>
                <a:ext cx="51072" cy="47002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23" name="Circle"/>
              <p:cNvSpPr/>
              <p:nvPr/>
            </p:nvSpPr>
            <p:spPr>
              <a:xfrm>
                <a:off x="1177963" y="1766354"/>
                <a:ext cx="51071" cy="47003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24" name="Circle"/>
              <p:cNvSpPr/>
              <p:nvPr/>
            </p:nvSpPr>
            <p:spPr>
              <a:xfrm>
                <a:off x="1482879" y="1581670"/>
                <a:ext cx="51072" cy="47002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25" name="Triangle"/>
              <p:cNvSpPr/>
              <p:nvPr/>
            </p:nvSpPr>
            <p:spPr>
              <a:xfrm rot="4571812">
                <a:off x="2026527" y="1876810"/>
                <a:ext cx="35666" cy="9800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26" name="Circle"/>
              <p:cNvSpPr/>
              <p:nvPr/>
            </p:nvSpPr>
            <p:spPr>
              <a:xfrm>
                <a:off x="893148" y="2391183"/>
                <a:ext cx="51072" cy="47002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4776062" y="1914036"/>
              <a:ext cx="1961681" cy="1702910"/>
              <a:chOff x="3276547" y="1279208"/>
              <a:chExt cx="2733472" cy="2143203"/>
            </a:xfrm>
          </p:grpSpPr>
          <p:sp>
            <p:nvSpPr>
              <p:cNvPr id="28" name="Shape"/>
              <p:cNvSpPr/>
              <p:nvPr/>
            </p:nvSpPr>
            <p:spPr>
              <a:xfrm>
                <a:off x="3276547" y="1279208"/>
                <a:ext cx="2733472" cy="21432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05" y="0"/>
                    </a:moveTo>
                    <a:cubicBezTo>
                      <a:pt x="639" y="0"/>
                      <a:pt x="480" y="0"/>
                      <a:pt x="374" y="58"/>
                    </a:cubicBezTo>
                    <a:cubicBezTo>
                      <a:pt x="221" y="132"/>
                      <a:pt x="100" y="291"/>
                      <a:pt x="44" y="492"/>
                    </a:cubicBezTo>
                    <a:cubicBezTo>
                      <a:pt x="0" y="632"/>
                      <a:pt x="0" y="843"/>
                      <a:pt x="0" y="1192"/>
                    </a:cubicBezTo>
                    <a:lnTo>
                      <a:pt x="0" y="20409"/>
                    </a:lnTo>
                    <a:cubicBezTo>
                      <a:pt x="0" y="20759"/>
                      <a:pt x="0" y="20968"/>
                      <a:pt x="44" y="21108"/>
                    </a:cubicBezTo>
                    <a:cubicBezTo>
                      <a:pt x="100" y="21309"/>
                      <a:pt x="221" y="21468"/>
                      <a:pt x="374" y="21542"/>
                    </a:cubicBezTo>
                    <a:cubicBezTo>
                      <a:pt x="480" y="21600"/>
                      <a:pt x="639" y="21600"/>
                      <a:pt x="905" y="21600"/>
                    </a:cubicBezTo>
                    <a:lnTo>
                      <a:pt x="20694" y="21600"/>
                    </a:lnTo>
                    <a:cubicBezTo>
                      <a:pt x="20960" y="21600"/>
                      <a:pt x="21120" y="21600"/>
                      <a:pt x="21226" y="21542"/>
                    </a:cubicBezTo>
                    <a:cubicBezTo>
                      <a:pt x="21379" y="21468"/>
                      <a:pt x="21500" y="21309"/>
                      <a:pt x="21556" y="21108"/>
                    </a:cubicBezTo>
                    <a:cubicBezTo>
                      <a:pt x="21600" y="20968"/>
                      <a:pt x="21600" y="20759"/>
                      <a:pt x="21600" y="20409"/>
                    </a:cubicBezTo>
                    <a:lnTo>
                      <a:pt x="21600" y="1192"/>
                    </a:lnTo>
                    <a:cubicBezTo>
                      <a:pt x="21600" y="843"/>
                      <a:pt x="21600" y="632"/>
                      <a:pt x="21556" y="492"/>
                    </a:cubicBezTo>
                    <a:cubicBezTo>
                      <a:pt x="21500" y="291"/>
                      <a:pt x="21379" y="132"/>
                      <a:pt x="21226" y="58"/>
                    </a:cubicBezTo>
                    <a:cubicBezTo>
                      <a:pt x="21120" y="0"/>
                      <a:pt x="20960" y="0"/>
                      <a:pt x="20694" y="0"/>
                    </a:cubicBezTo>
                    <a:lnTo>
                      <a:pt x="905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32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29" name="Circle"/>
              <p:cNvSpPr/>
              <p:nvPr/>
            </p:nvSpPr>
            <p:spPr>
              <a:xfrm>
                <a:off x="3572755" y="1351850"/>
                <a:ext cx="2201892" cy="202647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30" name="Circle"/>
              <p:cNvSpPr/>
              <p:nvPr/>
            </p:nvSpPr>
            <p:spPr>
              <a:xfrm>
                <a:off x="4509961" y="2292270"/>
                <a:ext cx="262165" cy="241279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31" name="Shape"/>
              <p:cNvSpPr/>
              <p:nvPr/>
            </p:nvSpPr>
            <p:spPr>
              <a:xfrm>
                <a:off x="3855091" y="1899096"/>
                <a:ext cx="484369" cy="10274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5" h="21600" extrusionOk="0">
                    <a:moveTo>
                      <a:pt x="10336" y="0"/>
                    </a:moveTo>
                    <a:lnTo>
                      <a:pt x="21525" y="4866"/>
                    </a:lnTo>
                    <a:cubicBezTo>
                      <a:pt x="17969" y="6399"/>
                      <a:pt x="15934" y="8477"/>
                      <a:pt x="15854" y="10655"/>
                    </a:cubicBezTo>
                    <a:cubicBezTo>
                      <a:pt x="15770" y="12926"/>
                      <a:pt x="17815" y="15113"/>
                      <a:pt x="21518" y="16714"/>
                    </a:cubicBezTo>
                    <a:lnTo>
                      <a:pt x="10340" y="21600"/>
                    </a:lnTo>
                    <a:cubicBezTo>
                      <a:pt x="3653" y="18713"/>
                      <a:pt x="-75" y="14773"/>
                      <a:pt x="1" y="10672"/>
                    </a:cubicBezTo>
                    <a:cubicBezTo>
                      <a:pt x="76" y="6660"/>
                      <a:pt x="3791" y="2824"/>
                      <a:pt x="10336" y="0"/>
                    </a:cubicBezTo>
                    <a:close/>
                  </a:path>
                </a:pathLst>
              </a:custGeom>
              <a:solidFill>
                <a:srgbClr val="4AC89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32" name="Shape"/>
              <p:cNvSpPr/>
              <p:nvPr/>
            </p:nvSpPr>
            <p:spPr>
              <a:xfrm>
                <a:off x="4086406" y="1688858"/>
                <a:ext cx="1113506" cy="4462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679" extrusionOk="0">
                    <a:moveTo>
                      <a:pt x="4995" y="2517"/>
                    </a:moveTo>
                    <a:cubicBezTo>
                      <a:pt x="3123" y="4203"/>
                      <a:pt x="1424" y="6702"/>
                      <a:pt x="0" y="9863"/>
                    </a:cubicBezTo>
                    <a:lnTo>
                      <a:pt x="4875" y="20580"/>
                    </a:lnTo>
                    <a:cubicBezTo>
                      <a:pt x="5672" y="18824"/>
                      <a:pt x="6623" y="17440"/>
                      <a:pt x="7671" y="16516"/>
                    </a:cubicBezTo>
                    <a:cubicBezTo>
                      <a:pt x="8647" y="15656"/>
                      <a:pt x="9688" y="15213"/>
                      <a:pt x="10740" y="15203"/>
                    </a:cubicBezTo>
                    <a:lnTo>
                      <a:pt x="10740" y="15229"/>
                    </a:lnTo>
                    <a:cubicBezTo>
                      <a:pt x="11867" y="15246"/>
                      <a:pt x="12981" y="15751"/>
                      <a:pt x="14019" y="16714"/>
                    </a:cubicBezTo>
                    <a:cubicBezTo>
                      <a:pt x="15025" y="17647"/>
                      <a:pt x="15940" y="18991"/>
                      <a:pt x="16716" y="20679"/>
                    </a:cubicBezTo>
                    <a:lnTo>
                      <a:pt x="21600" y="9962"/>
                    </a:lnTo>
                    <a:cubicBezTo>
                      <a:pt x="20255" y="6917"/>
                      <a:pt x="18652" y="4479"/>
                      <a:pt x="16882" y="2783"/>
                    </a:cubicBezTo>
                    <a:cubicBezTo>
                      <a:pt x="13100" y="-841"/>
                      <a:pt x="8813" y="-921"/>
                      <a:pt x="4995" y="2517"/>
                    </a:cubicBezTo>
                    <a:close/>
                  </a:path>
                </a:pathLst>
              </a:custGeom>
              <a:solidFill>
                <a:srgbClr val="F7B61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33" name="Shape"/>
              <p:cNvSpPr/>
              <p:nvPr/>
            </p:nvSpPr>
            <p:spPr>
              <a:xfrm>
                <a:off x="4946135" y="1902218"/>
                <a:ext cx="480257" cy="10140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9" h="21600" extrusionOk="0">
                    <a:moveTo>
                      <a:pt x="340" y="16683"/>
                    </a:moveTo>
                    <a:cubicBezTo>
                      <a:pt x="3559" y="15172"/>
                      <a:pt x="5410" y="13197"/>
                      <a:pt x="5546" y="11130"/>
                    </a:cubicBezTo>
                    <a:cubicBezTo>
                      <a:pt x="5699" y="8812"/>
                      <a:pt x="3697" y="6567"/>
                      <a:pt x="0" y="4910"/>
                    </a:cubicBezTo>
                    <a:lnTo>
                      <a:pt x="11253" y="0"/>
                    </a:lnTo>
                    <a:cubicBezTo>
                      <a:pt x="17922" y="2947"/>
                      <a:pt x="21600" y="6948"/>
                      <a:pt x="21455" y="11100"/>
                    </a:cubicBezTo>
                    <a:cubicBezTo>
                      <a:pt x="21318" y="15029"/>
                      <a:pt x="17759" y="18786"/>
                      <a:pt x="11507" y="21600"/>
                    </a:cubicBezTo>
                    <a:lnTo>
                      <a:pt x="340" y="16683"/>
                    </a:lnTo>
                    <a:close/>
                  </a:path>
                </a:pathLst>
              </a:custGeom>
              <a:solidFill>
                <a:srgbClr val="F8780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34" name="Circle"/>
              <p:cNvSpPr/>
              <p:nvPr/>
            </p:nvSpPr>
            <p:spPr>
              <a:xfrm>
                <a:off x="3950580" y="3069940"/>
                <a:ext cx="51072" cy="47003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35" name="Circle"/>
              <p:cNvSpPr/>
              <p:nvPr/>
            </p:nvSpPr>
            <p:spPr>
              <a:xfrm>
                <a:off x="5295338" y="3060346"/>
                <a:ext cx="51071" cy="47002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36" name="Circle"/>
              <p:cNvSpPr/>
              <p:nvPr/>
            </p:nvSpPr>
            <p:spPr>
              <a:xfrm>
                <a:off x="5490797" y="2724245"/>
                <a:ext cx="51071" cy="47003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37" name="Circle"/>
              <p:cNvSpPr/>
              <p:nvPr/>
            </p:nvSpPr>
            <p:spPr>
              <a:xfrm>
                <a:off x="5563768" y="2395651"/>
                <a:ext cx="51072" cy="47002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38" name="Circle"/>
              <p:cNvSpPr/>
              <p:nvPr/>
            </p:nvSpPr>
            <p:spPr>
              <a:xfrm>
                <a:off x="5490797" y="2059862"/>
                <a:ext cx="51071" cy="47003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39" name="Circle"/>
              <p:cNvSpPr/>
              <p:nvPr/>
            </p:nvSpPr>
            <p:spPr>
              <a:xfrm>
                <a:off x="3739485" y="2719449"/>
                <a:ext cx="51071" cy="47002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40" name="Circle"/>
              <p:cNvSpPr/>
              <p:nvPr/>
            </p:nvSpPr>
            <p:spPr>
              <a:xfrm>
                <a:off x="3742090" y="2067057"/>
                <a:ext cx="51071" cy="47003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41" name="Circle"/>
              <p:cNvSpPr/>
              <p:nvPr/>
            </p:nvSpPr>
            <p:spPr>
              <a:xfrm>
                <a:off x="5282307" y="1776839"/>
                <a:ext cx="51072" cy="47002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42" name="Circle"/>
              <p:cNvSpPr/>
              <p:nvPr/>
            </p:nvSpPr>
            <p:spPr>
              <a:xfrm>
                <a:off x="4977391" y="1589757"/>
                <a:ext cx="51071" cy="47003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43" name="Circle"/>
              <p:cNvSpPr/>
              <p:nvPr/>
            </p:nvSpPr>
            <p:spPr>
              <a:xfrm>
                <a:off x="4617746" y="1522599"/>
                <a:ext cx="51072" cy="47002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44" name="Circle"/>
              <p:cNvSpPr/>
              <p:nvPr/>
            </p:nvSpPr>
            <p:spPr>
              <a:xfrm>
                <a:off x="3958398" y="1772042"/>
                <a:ext cx="51071" cy="47003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45" name="Circle"/>
              <p:cNvSpPr/>
              <p:nvPr/>
            </p:nvSpPr>
            <p:spPr>
              <a:xfrm>
                <a:off x="4263315" y="1587358"/>
                <a:ext cx="51072" cy="47002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46" name="Triangle"/>
              <p:cNvSpPr/>
              <p:nvPr/>
            </p:nvSpPr>
            <p:spPr>
              <a:xfrm rot="16865645">
                <a:off x="4400109" y="1931874"/>
                <a:ext cx="45719" cy="8931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47" name="Circle"/>
              <p:cNvSpPr/>
              <p:nvPr/>
            </p:nvSpPr>
            <p:spPr>
              <a:xfrm>
                <a:off x="3673584" y="2396871"/>
                <a:ext cx="51072" cy="47002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6832287" y="1908123"/>
              <a:ext cx="1961681" cy="1702910"/>
              <a:chOff x="6071948" y="1273521"/>
              <a:chExt cx="2733472" cy="2143203"/>
            </a:xfrm>
          </p:grpSpPr>
          <p:sp>
            <p:nvSpPr>
              <p:cNvPr id="49" name="Shape"/>
              <p:cNvSpPr/>
              <p:nvPr/>
            </p:nvSpPr>
            <p:spPr>
              <a:xfrm>
                <a:off x="6071948" y="1273521"/>
                <a:ext cx="2733472" cy="21432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05" y="0"/>
                    </a:moveTo>
                    <a:cubicBezTo>
                      <a:pt x="639" y="0"/>
                      <a:pt x="480" y="0"/>
                      <a:pt x="374" y="58"/>
                    </a:cubicBezTo>
                    <a:cubicBezTo>
                      <a:pt x="221" y="132"/>
                      <a:pt x="100" y="291"/>
                      <a:pt x="44" y="492"/>
                    </a:cubicBezTo>
                    <a:cubicBezTo>
                      <a:pt x="0" y="632"/>
                      <a:pt x="0" y="843"/>
                      <a:pt x="0" y="1192"/>
                    </a:cubicBezTo>
                    <a:lnTo>
                      <a:pt x="0" y="20409"/>
                    </a:lnTo>
                    <a:cubicBezTo>
                      <a:pt x="0" y="20759"/>
                      <a:pt x="0" y="20968"/>
                      <a:pt x="44" y="21108"/>
                    </a:cubicBezTo>
                    <a:cubicBezTo>
                      <a:pt x="100" y="21309"/>
                      <a:pt x="221" y="21468"/>
                      <a:pt x="374" y="21542"/>
                    </a:cubicBezTo>
                    <a:cubicBezTo>
                      <a:pt x="480" y="21600"/>
                      <a:pt x="639" y="21600"/>
                      <a:pt x="905" y="21600"/>
                    </a:cubicBezTo>
                    <a:lnTo>
                      <a:pt x="20694" y="21600"/>
                    </a:lnTo>
                    <a:cubicBezTo>
                      <a:pt x="20960" y="21600"/>
                      <a:pt x="21120" y="21600"/>
                      <a:pt x="21226" y="21542"/>
                    </a:cubicBezTo>
                    <a:cubicBezTo>
                      <a:pt x="21379" y="21468"/>
                      <a:pt x="21500" y="21309"/>
                      <a:pt x="21556" y="21108"/>
                    </a:cubicBezTo>
                    <a:cubicBezTo>
                      <a:pt x="21600" y="20968"/>
                      <a:pt x="21600" y="20759"/>
                      <a:pt x="21600" y="20409"/>
                    </a:cubicBezTo>
                    <a:lnTo>
                      <a:pt x="21600" y="1192"/>
                    </a:lnTo>
                    <a:cubicBezTo>
                      <a:pt x="21600" y="843"/>
                      <a:pt x="21600" y="632"/>
                      <a:pt x="21556" y="492"/>
                    </a:cubicBezTo>
                    <a:cubicBezTo>
                      <a:pt x="21500" y="291"/>
                      <a:pt x="21379" y="132"/>
                      <a:pt x="21226" y="58"/>
                    </a:cubicBezTo>
                    <a:cubicBezTo>
                      <a:pt x="21120" y="0"/>
                      <a:pt x="20960" y="0"/>
                      <a:pt x="20694" y="0"/>
                    </a:cubicBezTo>
                    <a:lnTo>
                      <a:pt x="905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32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50" name="Circle"/>
              <p:cNvSpPr/>
              <p:nvPr/>
            </p:nvSpPr>
            <p:spPr>
              <a:xfrm>
                <a:off x="6337738" y="1390253"/>
                <a:ext cx="2201892" cy="202647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51" name="Circle"/>
              <p:cNvSpPr/>
              <p:nvPr/>
            </p:nvSpPr>
            <p:spPr>
              <a:xfrm>
                <a:off x="7305362" y="2286581"/>
                <a:ext cx="262165" cy="241279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52" name="Shape"/>
              <p:cNvSpPr/>
              <p:nvPr/>
            </p:nvSpPr>
            <p:spPr>
              <a:xfrm>
                <a:off x="6650492" y="1893408"/>
                <a:ext cx="484369" cy="10274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5" h="21600" extrusionOk="0">
                    <a:moveTo>
                      <a:pt x="10336" y="0"/>
                    </a:moveTo>
                    <a:lnTo>
                      <a:pt x="21525" y="4866"/>
                    </a:lnTo>
                    <a:cubicBezTo>
                      <a:pt x="17969" y="6399"/>
                      <a:pt x="15934" y="8477"/>
                      <a:pt x="15854" y="10655"/>
                    </a:cubicBezTo>
                    <a:cubicBezTo>
                      <a:pt x="15770" y="12926"/>
                      <a:pt x="17815" y="15113"/>
                      <a:pt x="21518" y="16714"/>
                    </a:cubicBezTo>
                    <a:lnTo>
                      <a:pt x="10340" y="21600"/>
                    </a:lnTo>
                    <a:cubicBezTo>
                      <a:pt x="3653" y="18713"/>
                      <a:pt x="-75" y="14773"/>
                      <a:pt x="1" y="10672"/>
                    </a:cubicBezTo>
                    <a:cubicBezTo>
                      <a:pt x="76" y="6660"/>
                      <a:pt x="3791" y="2824"/>
                      <a:pt x="10336" y="0"/>
                    </a:cubicBezTo>
                    <a:close/>
                  </a:path>
                </a:pathLst>
              </a:custGeom>
              <a:solidFill>
                <a:srgbClr val="4AC89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53" name="Shape"/>
              <p:cNvSpPr/>
              <p:nvPr/>
            </p:nvSpPr>
            <p:spPr>
              <a:xfrm>
                <a:off x="6881807" y="1683169"/>
                <a:ext cx="1113506" cy="4462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679" extrusionOk="0">
                    <a:moveTo>
                      <a:pt x="4995" y="2517"/>
                    </a:moveTo>
                    <a:cubicBezTo>
                      <a:pt x="3123" y="4203"/>
                      <a:pt x="1424" y="6702"/>
                      <a:pt x="0" y="9863"/>
                    </a:cubicBezTo>
                    <a:lnTo>
                      <a:pt x="4875" y="20580"/>
                    </a:lnTo>
                    <a:cubicBezTo>
                      <a:pt x="5672" y="18824"/>
                      <a:pt x="6623" y="17440"/>
                      <a:pt x="7671" y="16516"/>
                    </a:cubicBezTo>
                    <a:cubicBezTo>
                      <a:pt x="8647" y="15656"/>
                      <a:pt x="9688" y="15213"/>
                      <a:pt x="10740" y="15203"/>
                    </a:cubicBezTo>
                    <a:lnTo>
                      <a:pt x="10740" y="15229"/>
                    </a:lnTo>
                    <a:cubicBezTo>
                      <a:pt x="11867" y="15246"/>
                      <a:pt x="12981" y="15751"/>
                      <a:pt x="14019" y="16714"/>
                    </a:cubicBezTo>
                    <a:cubicBezTo>
                      <a:pt x="15025" y="17647"/>
                      <a:pt x="15940" y="18991"/>
                      <a:pt x="16716" y="20679"/>
                    </a:cubicBezTo>
                    <a:lnTo>
                      <a:pt x="21600" y="9962"/>
                    </a:lnTo>
                    <a:cubicBezTo>
                      <a:pt x="20255" y="6917"/>
                      <a:pt x="18652" y="4479"/>
                      <a:pt x="16882" y="2783"/>
                    </a:cubicBezTo>
                    <a:cubicBezTo>
                      <a:pt x="13100" y="-841"/>
                      <a:pt x="8813" y="-921"/>
                      <a:pt x="4995" y="2517"/>
                    </a:cubicBezTo>
                    <a:close/>
                  </a:path>
                </a:pathLst>
              </a:custGeom>
              <a:solidFill>
                <a:srgbClr val="F7B61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54" name="Shape"/>
              <p:cNvSpPr/>
              <p:nvPr/>
            </p:nvSpPr>
            <p:spPr>
              <a:xfrm>
                <a:off x="7741537" y="1896529"/>
                <a:ext cx="480257" cy="10140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9" h="21600" extrusionOk="0">
                    <a:moveTo>
                      <a:pt x="340" y="16683"/>
                    </a:moveTo>
                    <a:cubicBezTo>
                      <a:pt x="3559" y="15172"/>
                      <a:pt x="5410" y="13197"/>
                      <a:pt x="5546" y="11130"/>
                    </a:cubicBezTo>
                    <a:cubicBezTo>
                      <a:pt x="5699" y="8812"/>
                      <a:pt x="3697" y="6567"/>
                      <a:pt x="0" y="4910"/>
                    </a:cubicBezTo>
                    <a:lnTo>
                      <a:pt x="11253" y="0"/>
                    </a:lnTo>
                    <a:cubicBezTo>
                      <a:pt x="17922" y="2947"/>
                      <a:pt x="21600" y="6948"/>
                      <a:pt x="21455" y="11100"/>
                    </a:cubicBezTo>
                    <a:cubicBezTo>
                      <a:pt x="21318" y="15029"/>
                      <a:pt x="17759" y="18786"/>
                      <a:pt x="11507" y="21600"/>
                    </a:cubicBezTo>
                    <a:lnTo>
                      <a:pt x="340" y="16683"/>
                    </a:lnTo>
                    <a:close/>
                  </a:path>
                </a:pathLst>
              </a:custGeom>
              <a:solidFill>
                <a:srgbClr val="F8780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55" name="Circle"/>
              <p:cNvSpPr/>
              <p:nvPr/>
            </p:nvSpPr>
            <p:spPr>
              <a:xfrm>
                <a:off x="6745981" y="3064251"/>
                <a:ext cx="51072" cy="47003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56" name="Circle"/>
              <p:cNvSpPr/>
              <p:nvPr/>
            </p:nvSpPr>
            <p:spPr>
              <a:xfrm>
                <a:off x="8090739" y="3054657"/>
                <a:ext cx="51071" cy="47002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57" name="Circle"/>
              <p:cNvSpPr/>
              <p:nvPr/>
            </p:nvSpPr>
            <p:spPr>
              <a:xfrm>
                <a:off x="8286199" y="2718556"/>
                <a:ext cx="51071" cy="47003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58" name="Circle"/>
              <p:cNvSpPr/>
              <p:nvPr/>
            </p:nvSpPr>
            <p:spPr>
              <a:xfrm>
                <a:off x="8359170" y="2389963"/>
                <a:ext cx="51072" cy="47002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59" name="Circle"/>
              <p:cNvSpPr/>
              <p:nvPr/>
            </p:nvSpPr>
            <p:spPr>
              <a:xfrm>
                <a:off x="8286199" y="2054173"/>
                <a:ext cx="51071" cy="47003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60" name="Circle"/>
              <p:cNvSpPr/>
              <p:nvPr/>
            </p:nvSpPr>
            <p:spPr>
              <a:xfrm>
                <a:off x="6534886" y="2713760"/>
                <a:ext cx="51071" cy="47002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61" name="Circle"/>
              <p:cNvSpPr/>
              <p:nvPr/>
            </p:nvSpPr>
            <p:spPr>
              <a:xfrm>
                <a:off x="6537492" y="2061369"/>
                <a:ext cx="51071" cy="47003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62" name="Circle"/>
              <p:cNvSpPr/>
              <p:nvPr/>
            </p:nvSpPr>
            <p:spPr>
              <a:xfrm>
                <a:off x="8077709" y="1771151"/>
                <a:ext cx="51072" cy="47002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63" name="Circle"/>
              <p:cNvSpPr/>
              <p:nvPr/>
            </p:nvSpPr>
            <p:spPr>
              <a:xfrm>
                <a:off x="7772792" y="1584068"/>
                <a:ext cx="51071" cy="47003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64" name="Circle"/>
              <p:cNvSpPr/>
              <p:nvPr/>
            </p:nvSpPr>
            <p:spPr>
              <a:xfrm>
                <a:off x="7413148" y="1516911"/>
                <a:ext cx="51072" cy="47002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65" name="Circle"/>
              <p:cNvSpPr/>
              <p:nvPr/>
            </p:nvSpPr>
            <p:spPr>
              <a:xfrm>
                <a:off x="6753800" y="1766354"/>
                <a:ext cx="51071" cy="47003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66" name="Circle"/>
              <p:cNvSpPr/>
              <p:nvPr/>
            </p:nvSpPr>
            <p:spPr>
              <a:xfrm>
                <a:off x="7058716" y="1581670"/>
                <a:ext cx="51072" cy="47002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67" name="Triangle"/>
              <p:cNvSpPr/>
              <p:nvPr/>
            </p:nvSpPr>
            <p:spPr>
              <a:xfrm>
                <a:off x="7391288" y="1849300"/>
                <a:ext cx="43720" cy="7995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68" name="Circle"/>
              <p:cNvSpPr/>
              <p:nvPr/>
            </p:nvSpPr>
            <p:spPr>
              <a:xfrm>
                <a:off x="6468985" y="2391183"/>
                <a:ext cx="51072" cy="47002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8884873" y="1914036"/>
              <a:ext cx="1961681" cy="1702910"/>
              <a:chOff x="8858624" y="1279208"/>
              <a:chExt cx="2733472" cy="2143203"/>
            </a:xfrm>
          </p:grpSpPr>
          <p:sp>
            <p:nvSpPr>
              <p:cNvPr id="70" name="Shape"/>
              <p:cNvSpPr/>
              <p:nvPr/>
            </p:nvSpPr>
            <p:spPr>
              <a:xfrm>
                <a:off x="8858624" y="1279208"/>
                <a:ext cx="2733472" cy="21432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05" y="0"/>
                    </a:moveTo>
                    <a:cubicBezTo>
                      <a:pt x="639" y="0"/>
                      <a:pt x="480" y="0"/>
                      <a:pt x="374" y="58"/>
                    </a:cubicBezTo>
                    <a:cubicBezTo>
                      <a:pt x="221" y="132"/>
                      <a:pt x="100" y="291"/>
                      <a:pt x="44" y="492"/>
                    </a:cubicBezTo>
                    <a:cubicBezTo>
                      <a:pt x="0" y="632"/>
                      <a:pt x="0" y="843"/>
                      <a:pt x="0" y="1192"/>
                    </a:cubicBezTo>
                    <a:lnTo>
                      <a:pt x="0" y="20409"/>
                    </a:lnTo>
                    <a:cubicBezTo>
                      <a:pt x="0" y="20759"/>
                      <a:pt x="0" y="20968"/>
                      <a:pt x="44" y="21108"/>
                    </a:cubicBezTo>
                    <a:cubicBezTo>
                      <a:pt x="100" y="21309"/>
                      <a:pt x="221" y="21468"/>
                      <a:pt x="374" y="21542"/>
                    </a:cubicBezTo>
                    <a:cubicBezTo>
                      <a:pt x="480" y="21600"/>
                      <a:pt x="639" y="21600"/>
                      <a:pt x="905" y="21600"/>
                    </a:cubicBezTo>
                    <a:lnTo>
                      <a:pt x="20694" y="21600"/>
                    </a:lnTo>
                    <a:cubicBezTo>
                      <a:pt x="20960" y="21600"/>
                      <a:pt x="21120" y="21600"/>
                      <a:pt x="21226" y="21542"/>
                    </a:cubicBezTo>
                    <a:cubicBezTo>
                      <a:pt x="21379" y="21468"/>
                      <a:pt x="21500" y="21309"/>
                      <a:pt x="21556" y="21108"/>
                    </a:cubicBezTo>
                    <a:cubicBezTo>
                      <a:pt x="21600" y="20968"/>
                      <a:pt x="21600" y="20759"/>
                      <a:pt x="21600" y="20409"/>
                    </a:cubicBezTo>
                    <a:lnTo>
                      <a:pt x="21600" y="1192"/>
                    </a:lnTo>
                    <a:cubicBezTo>
                      <a:pt x="21600" y="843"/>
                      <a:pt x="21600" y="632"/>
                      <a:pt x="21556" y="492"/>
                    </a:cubicBezTo>
                    <a:cubicBezTo>
                      <a:pt x="21500" y="291"/>
                      <a:pt x="21379" y="132"/>
                      <a:pt x="21226" y="58"/>
                    </a:cubicBezTo>
                    <a:cubicBezTo>
                      <a:pt x="21120" y="0"/>
                      <a:pt x="20960" y="0"/>
                      <a:pt x="20694" y="0"/>
                    </a:cubicBezTo>
                    <a:lnTo>
                      <a:pt x="905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32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71" name="Circle"/>
              <p:cNvSpPr/>
              <p:nvPr/>
            </p:nvSpPr>
            <p:spPr>
              <a:xfrm>
                <a:off x="9124414" y="1395940"/>
                <a:ext cx="2201892" cy="202647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72" name="Circle"/>
              <p:cNvSpPr/>
              <p:nvPr/>
            </p:nvSpPr>
            <p:spPr>
              <a:xfrm>
                <a:off x="10092038" y="2292268"/>
                <a:ext cx="262165" cy="241279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73" name="Shape"/>
              <p:cNvSpPr/>
              <p:nvPr/>
            </p:nvSpPr>
            <p:spPr>
              <a:xfrm>
                <a:off x="9437168" y="1899095"/>
                <a:ext cx="484369" cy="10274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5" h="21600" extrusionOk="0">
                    <a:moveTo>
                      <a:pt x="10336" y="0"/>
                    </a:moveTo>
                    <a:lnTo>
                      <a:pt x="21525" y="4866"/>
                    </a:lnTo>
                    <a:cubicBezTo>
                      <a:pt x="17969" y="6399"/>
                      <a:pt x="15934" y="8477"/>
                      <a:pt x="15854" y="10655"/>
                    </a:cubicBezTo>
                    <a:cubicBezTo>
                      <a:pt x="15770" y="12926"/>
                      <a:pt x="17815" y="15113"/>
                      <a:pt x="21518" y="16714"/>
                    </a:cubicBezTo>
                    <a:lnTo>
                      <a:pt x="10340" y="21600"/>
                    </a:lnTo>
                    <a:cubicBezTo>
                      <a:pt x="3653" y="18713"/>
                      <a:pt x="-75" y="14773"/>
                      <a:pt x="1" y="10672"/>
                    </a:cubicBezTo>
                    <a:cubicBezTo>
                      <a:pt x="76" y="6660"/>
                      <a:pt x="3791" y="2824"/>
                      <a:pt x="10336" y="0"/>
                    </a:cubicBezTo>
                    <a:close/>
                  </a:path>
                </a:pathLst>
              </a:custGeom>
              <a:solidFill>
                <a:srgbClr val="4AC89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74" name="Shape"/>
              <p:cNvSpPr/>
              <p:nvPr/>
            </p:nvSpPr>
            <p:spPr>
              <a:xfrm>
                <a:off x="9668483" y="1688856"/>
                <a:ext cx="1113506" cy="4462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679" extrusionOk="0">
                    <a:moveTo>
                      <a:pt x="4995" y="2517"/>
                    </a:moveTo>
                    <a:cubicBezTo>
                      <a:pt x="3123" y="4203"/>
                      <a:pt x="1424" y="6702"/>
                      <a:pt x="0" y="9863"/>
                    </a:cubicBezTo>
                    <a:lnTo>
                      <a:pt x="4875" y="20580"/>
                    </a:lnTo>
                    <a:cubicBezTo>
                      <a:pt x="5672" y="18824"/>
                      <a:pt x="6623" y="17440"/>
                      <a:pt x="7671" y="16516"/>
                    </a:cubicBezTo>
                    <a:cubicBezTo>
                      <a:pt x="8647" y="15656"/>
                      <a:pt x="9688" y="15213"/>
                      <a:pt x="10740" y="15203"/>
                    </a:cubicBezTo>
                    <a:lnTo>
                      <a:pt x="10740" y="15229"/>
                    </a:lnTo>
                    <a:cubicBezTo>
                      <a:pt x="11867" y="15246"/>
                      <a:pt x="12981" y="15751"/>
                      <a:pt x="14019" y="16714"/>
                    </a:cubicBezTo>
                    <a:cubicBezTo>
                      <a:pt x="15025" y="17647"/>
                      <a:pt x="15940" y="18991"/>
                      <a:pt x="16716" y="20679"/>
                    </a:cubicBezTo>
                    <a:lnTo>
                      <a:pt x="21600" y="9962"/>
                    </a:lnTo>
                    <a:cubicBezTo>
                      <a:pt x="20255" y="6917"/>
                      <a:pt x="18652" y="4479"/>
                      <a:pt x="16882" y="2783"/>
                    </a:cubicBezTo>
                    <a:cubicBezTo>
                      <a:pt x="13100" y="-841"/>
                      <a:pt x="8813" y="-921"/>
                      <a:pt x="4995" y="2517"/>
                    </a:cubicBezTo>
                    <a:close/>
                  </a:path>
                </a:pathLst>
              </a:custGeom>
              <a:solidFill>
                <a:srgbClr val="F7B61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75" name="Shape"/>
              <p:cNvSpPr/>
              <p:nvPr/>
            </p:nvSpPr>
            <p:spPr>
              <a:xfrm>
                <a:off x="10528213" y="1902216"/>
                <a:ext cx="480257" cy="10140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9" h="21600" extrusionOk="0">
                    <a:moveTo>
                      <a:pt x="340" y="16683"/>
                    </a:moveTo>
                    <a:cubicBezTo>
                      <a:pt x="3559" y="15172"/>
                      <a:pt x="5410" y="13197"/>
                      <a:pt x="5546" y="11130"/>
                    </a:cubicBezTo>
                    <a:cubicBezTo>
                      <a:pt x="5699" y="8812"/>
                      <a:pt x="3697" y="6567"/>
                      <a:pt x="0" y="4910"/>
                    </a:cubicBezTo>
                    <a:lnTo>
                      <a:pt x="11253" y="0"/>
                    </a:lnTo>
                    <a:cubicBezTo>
                      <a:pt x="17922" y="2947"/>
                      <a:pt x="21600" y="6948"/>
                      <a:pt x="21455" y="11100"/>
                    </a:cubicBezTo>
                    <a:cubicBezTo>
                      <a:pt x="21318" y="15029"/>
                      <a:pt x="17759" y="18786"/>
                      <a:pt x="11507" y="21600"/>
                    </a:cubicBezTo>
                    <a:lnTo>
                      <a:pt x="340" y="16683"/>
                    </a:lnTo>
                    <a:close/>
                  </a:path>
                </a:pathLst>
              </a:custGeom>
              <a:solidFill>
                <a:srgbClr val="F8780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76" name="Circle"/>
              <p:cNvSpPr/>
              <p:nvPr/>
            </p:nvSpPr>
            <p:spPr>
              <a:xfrm>
                <a:off x="9532657" y="3069938"/>
                <a:ext cx="51072" cy="47003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77" name="Circle"/>
              <p:cNvSpPr/>
              <p:nvPr/>
            </p:nvSpPr>
            <p:spPr>
              <a:xfrm>
                <a:off x="10877415" y="3060344"/>
                <a:ext cx="51071" cy="47002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78" name="Circle"/>
              <p:cNvSpPr/>
              <p:nvPr/>
            </p:nvSpPr>
            <p:spPr>
              <a:xfrm>
                <a:off x="11072875" y="2724243"/>
                <a:ext cx="51071" cy="47003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79" name="Circle"/>
              <p:cNvSpPr/>
              <p:nvPr/>
            </p:nvSpPr>
            <p:spPr>
              <a:xfrm>
                <a:off x="11145846" y="2395650"/>
                <a:ext cx="51072" cy="47002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80" name="Circle"/>
              <p:cNvSpPr/>
              <p:nvPr/>
            </p:nvSpPr>
            <p:spPr>
              <a:xfrm>
                <a:off x="11072875" y="2059860"/>
                <a:ext cx="51071" cy="47003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81" name="Circle"/>
              <p:cNvSpPr/>
              <p:nvPr/>
            </p:nvSpPr>
            <p:spPr>
              <a:xfrm>
                <a:off x="9321562" y="2719447"/>
                <a:ext cx="51071" cy="47002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82" name="Circle"/>
              <p:cNvSpPr/>
              <p:nvPr/>
            </p:nvSpPr>
            <p:spPr>
              <a:xfrm>
                <a:off x="9324168" y="2067056"/>
                <a:ext cx="51071" cy="47003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83" name="Circle"/>
              <p:cNvSpPr/>
              <p:nvPr/>
            </p:nvSpPr>
            <p:spPr>
              <a:xfrm>
                <a:off x="10864385" y="1776838"/>
                <a:ext cx="51072" cy="47002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84" name="Circle"/>
              <p:cNvSpPr/>
              <p:nvPr/>
            </p:nvSpPr>
            <p:spPr>
              <a:xfrm>
                <a:off x="10559468" y="1589755"/>
                <a:ext cx="51071" cy="47003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85" name="Circle"/>
              <p:cNvSpPr/>
              <p:nvPr/>
            </p:nvSpPr>
            <p:spPr>
              <a:xfrm>
                <a:off x="10199824" y="1522598"/>
                <a:ext cx="51072" cy="47002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86" name="Circle"/>
              <p:cNvSpPr/>
              <p:nvPr/>
            </p:nvSpPr>
            <p:spPr>
              <a:xfrm>
                <a:off x="9540476" y="1772041"/>
                <a:ext cx="51071" cy="47003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87" name="Circle"/>
              <p:cNvSpPr/>
              <p:nvPr/>
            </p:nvSpPr>
            <p:spPr>
              <a:xfrm>
                <a:off x="9845392" y="1587357"/>
                <a:ext cx="51072" cy="47002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88" name="Triangle"/>
              <p:cNvSpPr/>
              <p:nvPr/>
            </p:nvSpPr>
            <p:spPr>
              <a:xfrm rot="650245">
                <a:off x="10251880" y="1748885"/>
                <a:ext cx="39488" cy="8851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89" name="Circle"/>
              <p:cNvSpPr/>
              <p:nvPr/>
            </p:nvSpPr>
            <p:spPr>
              <a:xfrm>
                <a:off x="9255661" y="2396870"/>
                <a:ext cx="51072" cy="47002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ctr" defTabSz="1528445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5400">
                    <a:solidFill>
                      <a:srgbClr val="FFFFFF"/>
                    </a:solidFill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+mn-ea"/>
                  <a:cs typeface="+mn-cs"/>
                  <a:sym typeface="Helvetica Neue Medium"/>
                </a:endParaRPr>
              </a:p>
            </p:txBody>
          </p:sp>
        </p:grpSp>
        <p:sp>
          <p:nvSpPr>
            <p:cNvPr id="7" name="Circle"/>
            <p:cNvSpPr/>
            <p:nvPr/>
          </p:nvSpPr>
          <p:spPr>
            <a:xfrm>
              <a:off x="2728718" y="1223393"/>
              <a:ext cx="1965867" cy="570425"/>
            </a:xfrm>
            <a:prstGeom prst="rect">
              <a:avLst/>
            </a:prstGeom>
            <a:solidFill>
              <a:schemeClr val="bg2"/>
            </a:solidFill>
            <a:ln w="28575" cap="flat">
              <a:solidFill>
                <a:schemeClr val="bg1">
                  <a:lumMod val="75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/>
              </a:pPr>
              <a:r>
                <a:rPr lang="en-US" sz="1600" b="1">
                  <a:cs typeface="Times New Roman" panose="02020603050405020304"/>
                </a:rPr>
                <a:t>Model Risk</a:t>
              </a:r>
              <a:endParaRPr lang="en-US" b="1"/>
            </a:p>
          </p:txBody>
        </p:sp>
        <p:sp>
          <p:nvSpPr>
            <p:cNvPr id="96" name="Circle"/>
            <p:cNvSpPr/>
            <p:nvPr/>
          </p:nvSpPr>
          <p:spPr>
            <a:xfrm>
              <a:off x="4786879" y="1223393"/>
              <a:ext cx="1965867" cy="570425"/>
            </a:xfrm>
            <a:prstGeom prst="rect">
              <a:avLst/>
            </a:prstGeom>
            <a:solidFill>
              <a:schemeClr val="bg2"/>
            </a:solidFill>
            <a:ln w="28575" cap="flat">
              <a:solidFill>
                <a:schemeClr val="bg1">
                  <a:lumMod val="75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/>
              </a:pPr>
              <a:r>
                <a:rPr lang="en-US" sz="1600" b="1">
                  <a:cs typeface="Times New Roman" panose="02020603050405020304"/>
                </a:rPr>
                <a:t>Market Adoption</a:t>
              </a:r>
            </a:p>
          </p:txBody>
        </p:sp>
        <p:sp>
          <p:nvSpPr>
            <p:cNvPr id="97" name="Circle"/>
            <p:cNvSpPr/>
            <p:nvPr/>
          </p:nvSpPr>
          <p:spPr>
            <a:xfrm>
              <a:off x="6842069" y="1223393"/>
              <a:ext cx="1965867" cy="570425"/>
            </a:xfrm>
            <a:prstGeom prst="rect">
              <a:avLst/>
            </a:prstGeom>
            <a:solidFill>
              <a:schemeClr val="bg2"/>
            </a:solidFill>
            <a:ln w="28575" cap="flat">
              <a:solidFill>
                <a:schemeClr val="bg1">
                  <a:lumMod val="75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/>
              </a:pPr>
              <a:r>
                <a:rPr lang="en-US" sz="1600" b="1">
                  <a:cs typeface="Times New Roman" panose="02020603050405020304"/>
                </a:rPr>
                <a:t>Data Security </a:t>
              </a:r>
            </a:p>
            <a:p>
              <a:pPr algn="ctr">
                <a:defRPr/>
              </a:pPr>
              <a:r>
                <a:rPr lang="en-US" sz="1600" b="1">
                  <a:cs typeface="Times New Roman" panose="02020603050405020304"/>
                </a:rPr>
                <a:t>&amp; Privacy</a:t>
              </a:r>
            </a:p>
          </p:txBody>
        </p:sp>
        <p:sp>
          <p:nvSpPr>
            <p:cNvPr id="98" name="Circle"/>
            <p:cNvSpPr/>
            <p:nvPr/>
          </p:nvSpPr>
          <p:spPr>
            <a:xfrm>
              <a:off x="8902691" y="1223393"/>
              <a:ext cx="1965867" cy="570425"/>
            </a:xfrm>
            <a:prstGeom prst="rect">
              <a:avLst/>
            </a:prstGeom>
            <a:solidFill>
              <a:schemeClr val="bg2"/>
            </a:solidFill>
            <a:ln w="28575" cap="flat">
              <a:solidFill>
                <a:schemeClr val="bg1">
                  <a:lumMod val="75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/>
              </a:pPr>
              <a:r>
                <a:rPr lang="en-US" sz="1600" b="1">
                  <a:cs typeface="Times New Roman" panose="02020603050405020304"/>
                </a:rPr>
                <a:t>Integration </a:t>
              </a:r>
            </a:p>
            <a:p>
              <a:pPr algn="ctr">
                <a:defRPr/>
              </a:pPr>
              <a:r>
                <a:rPr lang="en-US" sz="1600" b="1">
                  <a:cs typeface="Times New Roman" panose="02020603050405020304"/>
                </a:rPr>
                <a:t>Challenges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2713581" y="3652921"/>
              <a:ext cx="1996489" cy="380283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lIns="91440" tIns="45720" rIns="91440" bIns="45720" rtlCol="0" anchor="ctr"/>
            <a:lstStyle/>
            <a:p>
              <a:pPr algn="ctr">
                <a:lnSpc>
                  <a:spcPts val="1750"/>
                </a:lnSpc>
              </a:pPr>
              <a:r>
                <a:rPr lang="en-US" sz="1600" b="1">
                  <a:solidFill>
                    <a:srgbClr val="FF0000"/>
                  </a:solidFill>
                  <a:ea typeface="Lato Light"/>
                  <a:cs typeface="Times New Roman" panose="02020603050405020304" pitchFamily="18" charset="0"/>
                </a:rPr>
                <a:t>HIGH</a:t>
              </a:r>
              <a:endParaRPr lang="en-US" sz="1600" b="1">
                <a:solidFill>
                  <a:srgbClr val="FF0000"/>
                </a:solidFill>
                <a:ea typeface="Lato Light" panose="020F0502020204030203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2713581" y="4063150"/>
              <a:ext cx="1996489" cy="380283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lIns="91440" tIns="45720" rIns="91440" bIns="45720" rtlCol="0" anchor="ctr"/>
            <a:lstStyle/>
            <a:p>
              <a:pPr algn="ctr">
                <a:lnSpc>
                  <a:spcPts val="1750"/>
                </a:lnSpc>
              </a:pPr>
              <a:r>
                <a:rPr lang="en-US" sz="1600" b="1">
                  <a:solidFill>
                    <a:srgbClr val="FF0000"/>
                  </a:solidFill>
                  <a:ea typeface="Lato Light"/>
                  <a:cs typeface="Times New Roman" panose="02020603050405020304" pitchFamily="18" charset="0"/>
                </a:rPr>
                <a:t>HIGH</a:t>
              </a:r>
              <a:endParaRPr lang="en-US" sz="1600" b="1">
                <a:solidFill>
                  <a:srgbClr val="FF0000"/>
                </a:solidFill>
                <a:ea typeface="Lato Light" panose="020F0502020204030203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2734678" y="5265338"/>
              <a:ext cx="1996489" cy="71548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lIns="91440" tIns="45720" rIns="91440" bIns="45720" rtlCol="0" anchor="ctr"/>
            <a:lstStyle/>
            <a:p>
              <a:pPr algn="ctr">
                <a:lnSpc>
                  <a:spcPts val="1750"/>
                </a:lnSpc>
                <a:defRPr/>
              </a:pPr>
              <a:r>
                <a:rPr lang="en-CA" sz="1400" kern="0">
                  <a:solidFill>
                    <a:srgbClr val="666666"/>
                  </a:solidFill>
                  <a:ea typeface="Calibri" panose="020F0502020204030204"/>
                  <a:cs typeface="Calibri" panose="020F0502020204030204"/>
                </a:rPr>
                <a:t>Regularly monitor &amp; validate the model for accuracy</a:t>
              </a:r>
              <a:endParaRPr lang="en-US" sz="1400" kern="0">
                <a:solidFill>
                  <a:srgbClr val="666666"/>
                </a:solidFill>
                <a:ea typeface="Calibri" panose="020F0502020204030204"/>
                <a:cs typeface="Calibri" panose="020F0502020204030204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766580" y="3652921"/>
              <a:ext cx="1996489" cy="380283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lnSpc>
                  <a:spcPts val="1750"/>
                </a:lnSpc>
              </a:pPr>
              <a:r>
                <a:rPr lang="en-US" sz="1600" b="1">
                  <a:solidFill>
                    <a:srgbClr val="00B050"/>
                  </a:solidFill>
                  <a:ea typeface="Lato Light" panose="020F0502020204030203" pitchFamily="34" charset="0"/>
                  <a:cs typeface="Times New Roman" panose="02020603050405020304" pitchFamily="18" charset="0"/>
                </a:rPr>
                <a:t>LOW</a:t>
              </a: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4766580" y="4063150"/>
              <a:ext cx="1996489" cy="380283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lnSpc>
                  <a:spcPts val="1750"/>
                </a:lnSpc>
              </a:pPr>
              <a:r>
                <a:rPr lang="en-US" sz="1600" b="1">
                  <a:solidFill>
                    <a:srgbClr val="FFC000"/>
                  </a:solidFill>
                  <a:ea typeface="Lato Light" panose="020F0502020204030203" pitchFamily="34" charset="0"/>
                  <a:cs typeface="Times New Roman" panose="02020603050405020304" pitchFamily="18" charset="0"/>
                </a:rPr>
                <a:t>MEDIUM</a:t>
              </a: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4787677" y="5265337"/>
              <a:ext cx="1996489" cy="715481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lIns="91440" tIns="45720" rIns="91440" bIns="45720" rtlCol="0" anchor="ctr"/>
            <a:lstStyle/>
            <a:p>
              <a:pPr algn="ctr">
                <a:lnSpc>
                  <a:spcPts val="1750"/>
                </a:lnSpc>
                <a:defRPr/>
              </a:pPr>
              <a:r>
                <a:rPr lang="en-US" sz="1400" kern="0">
                  <a:solidFill>
                    <a:srgbClr val="666666"/>
                  </a:solidFill>
                  <a:ea typeface="Calibri" panose="020F0502020204030204"/>
                  <a:cs typeface="Calibri" panose="020F0502020204030204"/>
                </a:rPr>
                <a:t>Robust marketing strategies</a:t>
              </a: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6816608" y="3652921"/>
              <a:ext cx="1996489" cy="380283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lIns="91440" tIns="45720" rIns="91440" bIns="45720" rtlCol="0" anchor="ctr"/>
            <a:lstStyle/>
            <a:p>
              <a:pPr algn="ctr">
                <a:lnSpc>
                  <a:spcPts val="1750"/>
                </a:lnSpc>
              </a:pPr>
              <a:r>
                <a:rPr lang="en-US" sz="1600" b="1">
                  <a:solidFill>
                    <a:srgbClr val="FFC000"/>
                  </a:solidFill>
                  <a:ea typeface="Lato Light" panose="020F0502020204030203" pitchFamily="34" charset="0"/>
                  <a:cs typeface="Times New Roman" panose="02020603050405020304" pitchFamily="18" charset="0"/>
                </a:rPr>
                <a:t>MEDIUM</a:t>
              </a: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6816608" y="4063150"/>
              <a:ext cx="1996489" cy="380283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lIns="91440" tIns="45720" rIns="91440" bIns="45720" rtlCol="0" anchor="ctr"/>
            <a:lstStyle/>
            <a:p>
              <a:pPr algn="ctr">
                <a:lnSpc>
                  <a:spcPts val="1750"/>
                </a:lnSpc>
              </a:pPr>
              <a:r>
                <a:rPr lang="en-US" sz="1600" b="1">
                  <a:solidFill>
                    <a:srgbClr val="FF0000"/>
                  </a:solidFill>
                  <a:ea typeface="Lato Light"/>
                  <a:cs typeface="Times New Roman" panose="02020603050405020304" pitchFamily="18" charset="0"/>
                </a:rPr>
                <a:t>HIGH</a:t>
              </a: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837705" y="5265338"/>
              <a:ext cx="1996489" cy="715481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lIns="91440" tIns="45720" rIns="91440" bIns="45720" rtlCol="0" anchor="ctr"/>
            <a:lstStyle/>
            <a:p>
              <a:pPr algn="ctr">
                <a:lnSpc>
                  <a:spcPts val="1750"/>
                </a:lnSpc>
                <a:defRPr/>
              </a:pPr>
              <a:r>
                <a:rPr lang="en-US" sz="1400" kern="0">
                  <a:solidFill>
                    <a:srgbClr val="666666"/>
                  </a:solidFill>
                  <a:ea typeface="Calibri" panose="020F0502020204030204"/>
                  <a:cs typeface="Calibri" panose="020F0502020204030204"/>
                </a:rPr>
                <a:t>Strict data security protocols, compliance with regulations</a:t>
              </a: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8872069" y="3652921"/>
              <a:ext cx="1996489" cy="380283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lIns="91440" tIns="45720" rIns="91440" bIns="45720" rtlCol="0" anchor="ctr"/>
            <a:lstStyle/>
            <a:p>
              <a:pPr algn="ctr">
                <a:lnSpc>
                  <a:spcPts val="1750"/>
                </a:lnSpc>
              </a:pPr>
              <a:r>
                <a:rPr lang="en-US" sz="1600" b="1">
                  <a:solidFill>
                    <a:srgbClr val="FFC000"/>
                  </a:solidFill>
                  <a:ea typeface="Lato Light" panose="020F0502020204030203" pitchFamily="34" charset="0"/>
                  <a:cs typeface="Times New Roman" panose="02020603050405020304" pitchFamily="18" charset="0"/>
                </a:rPr>
                <a:t>MEDIUM</a:t>
              </a: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872069" y="4063150"/>
              <a:ext cx="1996489" cy="380283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lnSpc>
                  <a:spcPts val="1750"/>
                </a:lnSpc>
              </a:pPr>
              <a:r>
                <a:rPr lang="en-US" sz="1600" b="1">
                  <a:solidFill>
                    <a:srgbClr val="FFC000"/>
                  </a:solidFill>
                  <a:ea typeface="Lato Light" panose="020F0502020204030203" pitchFamily="34" charset="0"/>
                  <a:cs typeface="Times New Roman" panose="02020603050405020304" pitchFamily="18" charset="0"/>
                </a:rPr>
                <a:t>MEDIUM</a:t>
              </a: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8893166" y="5265338"/>
              <a:ext cx="1996489" cy="71548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lIns="91440" tIns="45720" rIns="91440" bIns="45720" rtlCol="0" anchor="ctr"/>
            <a:lstStyle/>
            <a:p>
              <a:pPr algn="ctr">
                <a:lnSpc>
                  <a:spcPts val="1750"/>
                </a:lnSpc>
                <a:defRPr/>
              </a:pPr>
              <a:r>
                <a:rPr lang="en-US" sz="1400" kern="0">
                  <a:solidFill>
                    <a:srgbClr val="666666"/>
                  </a:solidFill>
                  <a:ea typeface="Calibri" panose="020F0502020204030204"/>
                  <a:cs typeface="Calibri" panose="020F0502020204030204"/>
                </a:rPr>
                <a:t>Thorough system analysis</a:t>
              </a:r>
            </a:p>
          </p:txBody>
        </p:sp>
        <p:sp>
          <p:nvSpPr>
            <p:cNvPr id="112" name="Circle"/>
            <p:cNvSpPr/>
            <p:nvPr/>
          </p:nvSpPr>
          <p:spPr>
            <a:xfrm>
              <a:off x="663166" y="3654161"/>
              <a:ext cx="1961681" cy="380283"/>
            </a:xfrm>
            <a:prstGeom prst="rect">
              <a:avLst/>
            </a:prstGeom>
            <a:solidFill>
              <a:schemeClr val="bg2"/>
            </a:solidFill>
            <a:ln w="28575" cap="flat">
              <a:solidFill>
                <a:schemeClr val="bg1">
                  <a:lumMod val="75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600" b="1">
                  <a:cs typeface="Times New Roman" panose="02020603050405020304"/>
                </a:rPr>
                <a:t>LIKELIHOOD</a:t>
              </a:r>
            </a:p>
          </p:txBody>
        </p:sp>
        <p:sp>
          <p:nvSpPr>
            <p:cNvPr id="113" name="Circle"/>
            <p:cNvSpPr/>
            <p:nvPr/>
          </p:nvSpPr>
          <p:spPr>
            <a:xfrm>
              <a:off x="663166" y="4074333"/>
              <a:ext cx="1961681" cy="380283"/>
            </a:xfrm>
            <a:prstGeom prst="rect">
              <a:avLst/>
            </a:prstGeom>
            <a:solidFill>
              <a:schemeClr val="bg2"/>
            </a:solidFill>
            <a:ln w="28575" cap="flat">
              <a:solidFill>
                <a:schemeClr val="bg1">
                  <a:lumMod val="75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600" b="1">
                  <a:cs typeface="Times New Roman" panose="02020603050405020304"/>
                </a:rPr>
                <a:t>IMPACT</a:t>
              </a:r>
            </a:p>
          </p:txBody>
        </p:sp>
        <p:sp>
          <p:nvSpPr>
            <p:cNvPr id="114" name="Circle"/>
            <p:cNvSpPr/>
            <p:nvPr/>
          </p:nvSpPr>
          <p:spPr>
            <a:xfrm>
              <a:off x="663166" y="5265338"/>
              <a:ext cx="1961681" cy="715480"/>
            </a:xfrm>
            <a:prstGeom prst="rect">
              <a:avLst/>
            </a:prstGeom>
            <a:solidFill>
              <a:schemeClr val="bg2"/>
            </a:solidFill>
            <a:ln w="28575" cap="flat">
              <a:solidFill>
                <a:schemeClr val="bg1">
                  <a:lumMod val="75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600" b="1">
                  <a:cs typeface="Times New Roman" panose="02020603050405020304"/>
                </a:rPr>
                <a:t>Mitigation</a:t>
              </a:r>
            </a:p>
          </p:txBody>
        </p:sp>
        <p:sp>
          <p:nvSpPr>
            <p:cNvPr id="117" name="75%"/>
            <p:cNvSpPr txBox="1"/>
            <p:nvPr/>
          </p:nvSpPr>
          <p:spPr>
            <a:xfrm>
              <a:off x="3139188" y="3187476"/>
              <a:ext cx="1108151" cy="179457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>
              <a:lvl1pPr defTabSz="457200">
                <a:defRPr sz="3600">
                  <a:solidFill>
                    <a:srgbClr val="000000"/>
                  </a:solidFill>
                  <a:latin typeface="DM Sans Medium"/>
                  <a:ea typeface="DM Sans Medium"/>
                  <a:cs typeface="DM Sans Medium"/>
                  <a:sym typeface="DM Sans Medium"/>
                </a:defRPr>
              </a:lvl1pPr>
            </a:lstStyle>
            <a:p>
              <a:pPr marL="0" marR="0" lvl="0" indent="0" algn="ct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400" kern="0">
                  <a:solidFill>
                    <a:srgbClr val="1A1A1A"/>
                  </a:solidFill>
                  <a:latin typeface="+mn-lt"/>
                  <a:cs typeface="Times New Roman" panose="02020603050405020304" pitchFamily="18" charset="0"/>
                </a:rPr>
                <a:t>HIGH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+mn-lt"/>
                <a:cs typeface="Times New Roman" panose="02020603050405020304" pitchFamily="18" charset="0"/>
                <a:sym typeface="DM Sans Medium"/>
              </a:endParaRPr>
            </a:p>
          </p:txBody>
        </p:sp>
        <p:sp>
          <p:nvSpPr>
            <p:cNvPr id="118" name="75%"/>
            <p:cNvSpPr txBox="1"/>
            <p:nvPr/>
          </p:nvSpPr>
          <p:spPr>
            <a:xfrm>
              <a:off x="5441897" y="3187477"/>
              <a:ext cx="622972" cy="179457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>
              <a:lvl1pPr defTabSz="457200">
                <a:defRPr sz="3600">
                  <a:solidFill>
                    <a:srgbClr val="000000"/>
                  </a:solidFill>
                  <a:latin typeface="DM Sans Medium"/>
                  <a:ea typeface="DM Sans Medium"/>
                  <a:cs typeface="DM Sans Medium"/>
                  <a:sym typeface="DM Sans Medium"/>
                </a:defRPr>
              </a:lvl1pPr>
            </a:lstStyle>
            <a:p>
              <a:pPr marL="0" marR="0" lvl="0" indent="0" algn="ct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+mn-lt"/>
                  <a:cs typeface="Times New Roman" panose="02020603050405020304" pitchFamily="18" charset="0"/>
                  <a:sym typeface="DM Sans Medium"/>
                </a:rPr>
                <a:t>LOW </a:t>
              </a:r>
            </a:p>
          </p:txBody>
        </p:sp>
        <p:sp>
          <p:nvSpPr>
            <p:cNvPr id="119" name="75%"/>
            <p:cNvSpPr txBox="1"/>
            <p:nvPr/>
          </p:nvSpPr>
          <p:spPr>
            <a:xfrm>
              <a:off x="7505382" y="3187477"/>
              <a:ext cx="622972" cy="179457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>
              <a:lvl1pPr defTabSz="457200">
                <a:defRPr sz="3600">
                  <a:solidFill>
                    <a:srgbClr val="000000"/>
                  </a:solidFill>
                  <a:latin typeface="DM Sans Medium"/>
                  <a:ea typeface="DM Sans Medium"/>
                  <a:cs typeface="DM Sans Medium"/>
                  <a:sym typeface="DM Sans Medium"/>
                </a:defRPr>
              </a:lvl1pPr>
            </a:lstStyle>
            <a:p>
              <a:pPr algn="ctr" hangingPunct="0">
                <a:defRPr/>
              </a:pPr>
              <a:r>
                <a:rPr lang="en-US" sz="1400" kern="0">
                  <a:solidFill>
                    <a:srgbClr val="1A1A1A"/>
                  </a:solidFill>
                  <a:latin typeface="+mn-lt"/>
                  <a:cs typeface="Times New Roman" panose="02020603050405020304" pitchFamily="18" charset="0"/>
                </a:rPr>
                <a:t>HIGH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+mn-lt"/>
                <a:cs typeface="Times New Roman" panose="02020603050405020304" pitchFamily="18" charset="0"/>
                <a:sym typeface="DM Sans Medium"/>
              </a:endParaRPr>
            </a:p>
          </p:txBody>
        </p:sp>
        <p:sp>
          <p:nvSpPr>
            <p:cNvPr id="120" name="75%"/>
            <p:cNvSpPr txBox="1"/>
            <p:nvPr/>
          </p:nvSpPr>
          <p:spPr>
            <a:xfrm>
              <a:off x="9347703" y="3187477"/>
              <a:ext cx="1102423" cy="179457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>
              <a:lvl1pPr defTabSz="457200">
                <a:defRPr sz="3600">
                  <a:solidFill>
                    <a:srgbClr val="000000"/>
                  </a:solidFill>
                  <a:latin typeface="DM Sans Medium"/>
                  <a:ea typeface="DM Sans Medium"/>
                  <a:cs typeface="DM Sans Medium"/>
                  <a:sym typeface="DM Sans Medium"/>
                </a:defRPr>
              </a:lvl1pPr>
            </a:lstStyle>
            <a:p>
              <a:pPr marL="0" marR="0" lvl="0" indent="0" algn="ct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+mn-lt"/>
                  <a:cs typeface="Times New Roman" panose="02020603050405020304" pitchFamily="18" charset="0"/>
                  <a:sym typeface="DM Sans Medium"/>
                </a:rPr>
                <a:t>MODERATE</a:t>
              </a: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2713581" y="4494505"/>
              <a:ext cx="1996489" cy="71548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lIns="91440" tIns="45720" rIns="91440" bIns="45720" rtlCol="0" anchor="ctr"/>
            <a:lstStyle/>
            <a:p>
              <a:pPr algn="ctr">
                <a:defRPr/>
              </a:pPr>
              <a:r>
                <a:rPr lang="en-US" sz="1400" kern="0">
                  <a:solidFill>
                    <a:srgbClr val="666666"/>
                  </a:solidFill>
                  <a:ea typeface="Calibri" panose="020F0502020204030204"/>
                  <a:cs typeface="Calibri" panose="020F0502020204030204"/>
                </a:rPr>
                <a:t>Inaccurate results due to outdated model with old data </a:t>
              </a: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4766580" y="4494504"/>
              <a:ext cx="1996489" cy="715481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lIns="91440" tIns="45720" rIns="91440" bIns="45720" rtlCol="0" anchor="ctr"/>
            <a:lstStyle/>
            <a:p>
              <a:pPr lvl="0" algn="ctr">
                <a:lnSpc>
                  <a:spcPts val="1750"/>
                </a:lnSpc>
                <a:defRPr/>
              </a:pPr>
              <a:r>
                <a:rPr lang="en-US" sz="1400" kern="0">
                  <a:solidFill>
                    <a:srgbClr val="666666"/>
                  </a:solidFill>
                  <a:ea typeface="Calibri" panose="020F0502020204030204"/>
                  <a:cs typeface="Calibri" panose="020F0502020204030204"/>
                </a:rPr>
                <a:t>Acceptance </a:t>
              </a: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6816608" y="4494505"/>
              <a:ext cx="1996489" cy="715481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lIns="91440" tIns="45720" rIns="91440" bIns="45720" rtlCol="0" anchor="ctr"/>
            <a:lstStyle/>
            <a:p>
              <a:pPr marR="0" lvl="0" indent="0" algn="ctr" fontAlgn="auto">
                <a:lnSpc>
                  <a:spcPts val="17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400" kern="0">
                  <a:solidFill>
                    <a:srgbClr val="666666"/>
                  </a:solidFill>
                  <a:ea typeface="Calibri" panose="020F0502020204030204"/>
                  <a:cs typeface="Calibri" panose="020F0502020204030204"/>
                </a:rPr>
                <a:t>Legal issues arise due to data privacy breaches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8872069" y="4494505"/>
              <a:ext cx="1996489" cy="71548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lIns="91440" tIns="45720" rIns="91440" bIns="45720" rtlCol="0" anchor="ctr"/>
            <a:lstStyle/>
            <a:p>
              <a:pPr algn="ctr">
                <a:lnSpc>
                  <a:spcPts val="1750"/>
                </a:lnSpc>
                <a:defRPr/>
              </a:pPr>
              <a:r>
                <a:rPr lang="en-US" sz="1400" kern="0">
                  <a:solidFill>
                    <a:srgbClr val="666666"/>
                  </a:solidFill>
                  <a:ea typeface="Calibri" panose="020F0502020204030204"/>
                  <a:cs typeface="Calibri" panose="020F0502020204030204"/>
                </a:rPr>
                <a:t>Integration to Production environment</a:t>
              </a:r>
            </a:p>
          </p:txBody>
        </p:sp>
        <p:sp>
          <p:nvSpPr>
            <p:cNvPr id="131" name="Circle"/>
            <p:cNvSpPr/>
            <p:nvPr/>
          </p:nvSpPr>
          <p:spPr>
            <a:xfrm>
              <a:off x="663166" y="4494505"/>
              <a:ext cx="1961681" cy="715480"/>
            </a:xfrm>
            <a:prstGeom prst="rect">
              <a:avLst/>
            </a:prstGeom>
            <a:solidFill>
              <a:schemeClr val="bg2"/>
            </a:solidFill>
            <a:ln w="28575" cap="flat">
              <a:solidFill>
                <a:schemeClr val="bg1">
                  <a:lumMod val="75000"/>
                </a:schemeClr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/>
              </a:pPr>
              <a:r>
                <a:rPr lang="en-US" sz="1600" b="1">
                  <a:cs typeface="Times New Roman" panose="02020603050405020304"/>
                </a:rPr>
                <a:t>INHERENT RISK</a:t>
              </a:r>
            </a:p>
          </p:txBody>
        </p:sp>
      </p:grpSp>
      <p:sp>
        <p:nvSpPr>
          <p:cNvPr id="94" name="Rectangle 93"/>
          <p:cNvSpPr/>
          <p:nvPr/>
        </p:nvSpPr>
        <p:spPr>
          <a:xfrm>
            <a:off x="-98020" y="-972"/>
            <a:ext cx="112097" cy="685218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Rectangle 114"/>
          <p:cNvSpPr/>
          <p:nvPr/>
        </p:nvSpPr>
        <p:spPr>
          <a:xfrm>
            <a:off x="4333" y="-3556"/>
            <a:ext cx="45719" cy="686069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457" y="-18672"/>
            <a:ext cx="9943577" cy="7530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600" b="1">
                <a:solidFill>
                  <a:schemeClr val="accent1"/>
                </a:solidFill>
                <a:cs typeface="Times New Roman" panose="02020603050405020304"/>
              </a:rPr>
              <a:t>Conclusion &amp; Recommendation</a:t>
            </a:r>
            <a:endParaRPr lang="en-CA" sz="3600" b="1">
              <a:solidFill>
                <a:schemeClr val="accent1"/>
              </a:solidFill>
              <a:cs typeface="Times New Roman" panose="020206030504050203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035" y="843677"/>
            <a:ext cx="11264039" cy="40309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i="0">
                <a:solidFill>
                  <a:srgbClr val="374151"/>
                </a:solidFill>
                <a:effectLst/>
              </a:rPr>
              <a:t>Based on the analysis and development of prototype following are the</a:t>
            </a:r>
            <a:r>
              <a:rPr lang="en-US" sz="1600">
                <a:solidFill>
                  <a:srgbClr val="374151"/>
                </a:solidFill>
              </a:rPr>
              <a:t> </a:t>
            </a:r>
            <a:r>
              <a:rPr lang="en-US" sz="1600" i="0">
                <a:solidFill>
                  <a:srgbClr val="374151"/>
                </a:solidFill>
                <a:effectLst/>
              </a:rPr>
              <a:t> conclusion </a:t>
            </a:r>
            <a:r>
              <a:rPr lang="en-US" sz="1600">
                <a:solidFill>
                  <a:srgbClr val="374151"/>
                </a:solidFill>
              </a:rPr>
              <a:t>&amp; </a:t>
            </a:r>
            <a:r>
              <a:rPr lang="en-US" sz="1600" i="0">
                <a:solidFill>
                  <a:srgbClr val="374151"/>
                </a:solidFill>
                <a:effectLst/>
              </a:rPr>
              <a:t>recommendation: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1600" b="1" i="0">
              <a:solidFill>
                <a:srgbClr val="374151"/>
              </a:solidFill>
              <a:effectLst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600" b="1" i="0">
                <a:solidFill>
                  <a:srgbClr val="374151"/>
                </a:solidFill>
                <a:effectLst/>
              </a:rPr>
              <a:t>Boosting Customer Retention and Growth:</a:t>
            </a:r>
            <a:endParaRPr lang="en-US" sz="1600" b="0" i="0">
              <a:solidFill>
                <a:srgbClr val="374151"/>
              </a:solidFill>
              <a:effectLst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i="0">
                <a:solidFill>
                  <a:srgbClr val="374151"/>
                </a:solidFill>
                <a:effectLst/>
              </a:rPr>
              <a:t>Introducing a visual shopping feature aligns with current trends in e-commerce and can contribute to customer retention and growth and enrich the customer shopping process.</a:t>
            </a:r>
            <a:r>
              <a:rPr lang="en-US" sz="1600">
                <a:solidFill>
                  <a:srgbClr val="374151"/>
                </a:solidFill>
              </a:rPr>
              <a:t> </a:t>
            </a:r>
            <a:endParaRPr lang="en-US" sz="1600" b="0" i="0">
              <a:solidFill>
                <a:srgbClr val="374151"/>
              </a:solidFill>
              <a:effectLst/>
              <a:cs typeface="Calibri" panose="020F0502020204030204"/>
            </a:endParaRPr>
          </a:p>
          <a:p>
            <a:pPr marL="742950" lvl="1" indent="-285750" algn="l">
              <a:buFont typeface="Wingdings" panose="05000000000000000000" pitchFamily="2" charset="2"/>
              <a:buChar char="§"/>
            </a:pPr>
            <a:endParaRPr lang="en-US" sz="1600" b="1" i="0">
              <a:solidFill>
                <a:srgbClr val="374151"/>
              </a:solidFill>
              <a:effectLst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CA" sz="1600" b="1">
                <a:solidFill>
                  <a:srgbClr val="374151"/>
                </a:solidFill>
              </a:rPr>
              <a:t>Revolutionizing E-Commerce</a:t>
            </a:r>
            <a:r>
              <a:rPr lang="en-US" sz="1600" b="1">
                <a:solidFill>
                  <a:srgbClr val="374151"/>
                </a:solidFill>
              </a:rPr>
              <a:t>:</a:t>
            </a:r>
            <a:endParaRPr lang="en-US" sz="1600" b="1">
              <a:solidFill>
                <a:srgbClr val="374151"/>
              </a:solidFill>
              <a:cs typeface="Calibri" panose="020F0502020204030204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CA" sz="1600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Harness the Power </a:t>
            </a:r>
            <a:r>
              <a:rPr lang="en-US" sz="1600" b="0" i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of machine learning for accurate and personalized product searching and recommendations.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US" sz="1600" b="0" i="0">
              <a:solidFill>
                <a:srgbClr val="37415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1600" b="0" i="0">
              <a:solidFill>
                <a:srgbClr val="374151"/>
              </a:solidFill>
              <a:effectLst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600" b="1" i="0">
                <a:solidFill>
                  <a:srgbClr val="374151"/>
                </a:solidFill>
                <a:effectLst/>
              </a:rPr>
              <a:t>Positive Impact on Profitability:</a:t>
            </a:r>
            <a:endParaRPr lang="en-US" sz="1600" b="0" i="0">
              <a:solidFill>
                <a:srgbClr val="374151"/>
              </a:solidFill>
              <a:effectLst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i="0">
                <a:solidFill>
                  <a:srgbClr val="374151"/>
                </a:solidFill>
                <a:effectLst/>
              </a:rPr>
              <a:t>Utilizing existing data resources for the enhancement of the app</a:t>
            </a:r>
            <a:r>
              <a:rPr lang="en-US" sz="1600">
                <a:solidFill>
                  <a:srgbClr val="374151"/>
                </a:solidFill>
              </a:rPr>
              <a:t> </a:t>
            </a:r>
            <a:r>
              <a:rPr lang="en-US" sz="1600" b="0" i="0">
                <a:solidFill>
                  <a:srgbClr val="374151"/>
                </a:solidFill>
                <a:effectLst/>
              </a:rPr>
              <a:t> ’s</a:t>
            </a:r>
            <a:r>
              <a:rPr lang="en-US" sz="1600">
                <a:solidFill>
                  <a:srgbClr val="374151"/>
                </a:solidFill>
              </a:rPr>
              <a:t>    </a:t>
            </a:r>
            <a:r>
              <a:rPr lang="en-US" sz="1600" b="0" i="0">
                <a:solidFill>
                  <a:srgbClr val="374151"/>
                </a:solidFill>
                <a:effectLst/>
              </a:rPr>
              <a:t> ‘</a:t>
            </a:r>
            <a:r>
              <a:rPr lang="en-US" sz="1600" b="1">
                <a:solidFill>
                  <a:srgbClr val="0070C0"/>
                </a:solidFill>
                <a:ea typeface="+mn-lt"/>
                <a:cs typeface="+mn-lt"/>
              </a:rPr>
              <a:t>Visual shopping’ </a:t>
            </a:r>
            <a:r>
              <a:rPr lang="en-US" sz="1600" b="0" i="0">
                <a:solidFill>
                  <a:srgbClr val="374151"/>
                </a:solidFill>
                <a:effectLst/>
              </a:rPr>
              <a:t>feature can lead to a positive impact on Walmart's profitability</a:t>
            </a:r>
            <a:r>
              <a:rPr lang="en-US" sz="1600">
                <a:solidFill>
                  <a:srgbClr val="374151"/>
                </a:solidFill>
              </a:rPr>
              <a:t> with proactive managing risk</a:t>
            </a:r>
            <a:r>
              <a:rPr lang="en-US" sz="1600" b="0" i="0">
                <a:solidFill>
                  <a:srgbClr val="374151"/>
                </a:solidFill>
                <a:effectLst/>
              </a:rPr>
              <a:t>.</a:t>
            </a:r>
            <a:r>
              <a:rPr lang="en-US" sz="1600">
                <a:solidFill>
                  <a:srgbClr val="374151"/>
                </a:solidFill>
              </a:rPr>
              <a:t> </a:t>
            </a:r>
            <a:r>
              <a:rPr lang="en-US" sz="1600"/>
              <a:t>                </a:t>
            </a:r>
            <a:endParaRPr lang="en-US" sz="1600">
              <a:cs typeface="Calibri" panose="020F0502020204030204"/>
            </a:endParaRPr>
          </a:p>
          <a:p>
            <a:pPr marL="285750"/>
            <a:endParaRPr lang="en-US" sz="1600"/>
          </a:p>
          <a:p>
            <a:pPr marL="571500" indent="-285750">
              <a:buFont typeface="Courier New" panose="02070309020205020404" pitchFamily="49" charset="0"/>
              <a:buChar char="o"/>
            </a:pP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60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9433621" y="6521066"/>
            <a:ext cx="2743200" cy="365125"/>
          </a:xfrm>
        </p:spPr>
        <p:txBody>
          <a:bodyPr/>
          <a:lstStyle/>
          <a:p>
            <a:fld id="{D6B2386E-0645-40B8-AA05-A4D5801C18A8}" type="slidenum">
              <a:rPr lang="en-CA" smtClean="0"/>
              <a:t>13</a:t>
            </a:fld>
            <a:endParaRPr lang="en-CA"/>
          </a:p>
        </p:txBody>
      </p:sp>
      <p:sp>
        <p:nvSpPr>
          <p:cNvPr id="2" name="Freeform 2"/>
          <p:cNvSpPr/>
          <p:nvPr/>
        </p:nvSpPr>
        <p:spPr>
          <a:xfrm>
            <a:off x="10633435" y="14768"/>
            <a:ext cx="1558566" cy="365125"/>
          </a:xfrm>
          <a:custGeom>
            <a:avLst/>
            <a:gdLst/>
            <a:ahLst/>
            <a:cxnLst/>
            <a:rect l="l" t="t" r="r" b="b"/>
            <a:pathLst>
              <a:path w="2907839" h="696085">
                <a:moveTo>
                  <a:pt x="0" y="0"/>
                </a:moveTo>
                <a:lnTo>
                  <a:pt x="2907839" y="0"/>
                </a:lnTo>
                <a:lnTo>
                  <a:pt x="2907839" y="696085"/>
                </a:lnTo>
                <a:lnTo>
                  <a:pt x="0" y="6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Rectangle 4"/>
          <p:cNvSpPr/>
          <p:nvPr/>
        </p:nvSpPr>
        <p:spPr>
          <a:xfrm>
            <a:off x="-98020" y="-972"/>
            <a:ext cx="112097" cy="685218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4333" y="-3556"/>
            <a:ext cx="45719" cy="686069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blue eye with a black background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822" y="3256620"/>
            <a:ext cx="304803" cy="33699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9433621" y="6521066"/>
            <a:ext cx="2743200" cy="365125"/>
          </a:xfrm>
        </p:spPr>
        <p:txBody>
          <a:bodyPr/>
          <a:lstStyle/>
          <a:p>
            <a:fld id="{D6B2386E-0645-40B8-AA05-A4D5801C18A8}" type="slidenum">
              <a:rPr lang="en-CA" smtClean="0"/>
              <a:t>14</a:t>
            </a:fld>
            <a:endParaRPr lang="en-CA"/>
          </a:p>
        </p:txBody>
      </p:sp>
      <p:pic>
        <p:nvPicPr>
          <p:cNvPr id="6" name="Picture 2" descr="Iywyk Sticker by Walmart for iOS &amp; Android | GIPH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67225" y="2019300"/>
            <a:ext cx="3114032" cy="311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558627" y="2190750"/>
            <a:ext cx="491137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 b="1">
                <a:solidFill>
                  <a:schemeClr val="accent1"/>
                </a:solidFill>
              </a:rPr>
              <a:t>Thank you</a:t>
            </a:r>
            <a:endParaRPr lang="en-CA" sz="4000" b="1">
              <a:solidFill>
                <a:schemeClr val="accent1"/>
              </a:solidFill>
              <a:cs typeface="Calibri" panose="020F0502020204030204"/>
            </a:endParaRPr>
          </a:p>
        </p:txBody>
      </p:sp>
      <p:sp>
        <p:nvSpPr>
          <p:cNvPr id="9" name="Freeform 2"/>
          <p:cNvSpPr/>
          <p:nvPr/>
        </p:nvSpPr>
        <p:spPr>
          <a:xfrm>
            <a:off x="10633435" y="14768"/>
            <a:ext cx="1558566" cy="365125"/>
          </a:xfrm>
          <a:custGeom>
            <a:avLst/>
            <a:gdLst/>
            <a:ahLst/>
            <a:cxnLst/>
            <a:rect l="l" t="t" r="r" b="b"/>
            <a:pathLst>
              <a:path w="2907839" h="696085">
                <a:moveTo>
                  <a:pt x="0" y="0"/>
                </a:moveTo>
                <a:lnTo>
                  <a:pt x="2907839" y="0"/>
                </a:lnTo>
                <a:lnTo>
                  <a:pt x="2907839" y="696085"/>
                </a:lnTo>
                <a:lnTo>
                  <a:pt x="0" y="6960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Rectangle 2"/>
          <p:cNvSpPr/>
          <p:nvPr/>
        </p:nvSpPr>
        <p:spPr>
          <a:xfrm>
            <a:off x="-98020" y="-972"/>
            <a:ext cx="112097" cy="685218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/>
          <p:cNvSpPr/>
          <p:nvPr/>
        </p:nvSpPr>
        <p:spPr>
          <a:xfrm>
            <a:off x="4333" y="-3556"/>
            <a:ext cx="45719" cy="686069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25AC791-51FE-50FD-3302-58B87BF74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2457" y="-18672"/>
            <a:ext cx="9943577" cy="7530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600" b="1">
                <a:solidFill>
                  <a:schemeClr val="accent1"/>
                </a:solidFill>
                <a:cs typeface="Times New Roman"/>
              </a:rPr>
              <a:t>Annexure</a:t>
            </a:r>
            <a:endParaRPr lang="en-CA" sz="3600" b="1">
              <a:solidFill>
                <a:schemeClr val="accent1"/>
              </a:solidFill>
              <a:cs typeface="Times New Roman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44949E0-9C95-FC72-EC79-6E421013A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3621" y="6521066"/>
            <a:ext cx="2743200" cy="365125"/>
          </a:xfrm>
        </p:spPr>
        <p:txBody>
          <a:bodyPr/>
          <a:lstStyle/>
          <a:p>
            <a:fld id="{D6B2386E-0645-40B8-AA05-A4D5801C18A8}" type="slidenum">
              <a:rPr lang="en-CA" smtClean="0"/>
              <a:t>15</a:t>
            </a:fld>
            <a:endParaRPr lang="en-CA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87BC3AD7-5B68-0B55-5D9D-C9B0D7C973E0}"/>
              </a:ext>
            </a:extLst>
          </p:cNvPr>
          <p:cNvSpPr/>
          <p:nvPr/>
        </p:nvSpPr>
        <p:spPr>
          <a:xfrm>
            <a:off x="10633435" y="14768"/>
            <a:ext cx="1558566" cy="365125"/>
          </a:xfrm>
          <a:custGeom>
            <a:avLst/>
            <a:gdLst/>
            <a:ahLst/>
            <a:cxnLst/>
            <a:rect l="l" t="t" r="r" b="b"/>
            <a:pathLst>
              <a:path w="2907839" h="696085">
                <a:moveTo>
                  <a:pt x="0" y="0"/>
                </a:moveTo>
                <a:lnTo>
                  <a:pt x="2907839" y="0"/>
                </a:lnTo>
                <a:lnTo>
                  <a:pt x="2907839" y="696085"/>
                </a:lnTo>
                <a:lnTo>
                  <a:pt x="0" y="6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AE1101-B7BA-252F-36DD-BB4F9E0D79E3}"/>
              </a:ext>
            </a:extLst>
          </p:cNvPr>
          <p:cNvSpPr/>
          <p:nvPr/>
        </p:nvSpPr>
        <p:spPr>
          <a:xfrm>
            <a:off x="-98020" y="-972"/>
            <a:ext cx="112097" cy="685218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7D4683-2429-F39C-DC81-966532621607}"/>
              </a:ext>
            </a:extLst>
          </p:cNvPr>
          <p:cNvSpPr/>
          <p:nvPr/>
        </p:nvSpPr>
        <p:spPr>
          <a:xfrm>
            <a:off x="4333" y="-3556"/>
            <a:ext cx="45719" cy="686069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F9D574-1D94-E224-BF47-6956991653E0}"/>
              </a:ext>
            </a:extLst>
          </p:cNvPr>
          <p:cNvSpPr txBox="1"/>
          <p:nvPr/>
        </p:nvSpPr>
        <p:spPr>
          <a:xfrm>
            <a:off x="371474" y="805728"/>
            <a:ext cx="6105525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Assumptions: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Current Average # of Customers 37Mn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25% assuming will use the new feature in 1</a:t>
            </a:r>
            <a:r>
              <a:rPr lang="en-US" sz="1400" baseline="30000"/>
              <a:t>st</a:t>
            </a:r>
            <a:r>
              <a:rPr lang="en-US" sz="1400"/>
              <a:t>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Daily image upload by per user  is 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Project Duration 8 Months – Project development &amp; resource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/>
          </a:p>
          <a:p>
            <a:endParaRPr lang="en-US"/>
          </a:p>
          <a:p>
            <a:endParaRPr lang="en-CA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B8199E1-3985-A86A-9696-EE4183B4EDBD}"/>
              </a:ext>
            </a:extLst>
          </p:cNvPr>
          <p:cNvGraphicFramePr>
            <a:graphicFrameLocks noGrp="1"/>
          </p:cNvGraphicFramePr>
          <p:nvPr/>
        </p:nvGraphicFramePr>
        <p:xfrm>
          <a:off x="479424" y="2345262"/>
          <a:ext cx="4892676" cy="1771650"/>
        </p:xfrm>
        <a:graphic>
          <a:graphicData uri="http://schemas.openxmlformats.org/drawingml/2006/table">
            <a:tbl>
              <a:tblPr/>
              <a:tblGrid>
                <a:gridCol w="2303618">
                  <a:extLst>
                    <a:ext uri="{9D8B030D-6E8A-4147-A177-3AD203B41FA5}">
                      <a16:colId xmlns:a16="http://schemas.microsoft.com/office/drawing/2014/main" val="3248699601"/>
                    </a:ext>
                  </a:extLst>
                </a:gridCol>
                <a:gridCol w="1302570">
                  <a:extLst>
                    <a:ext uri="{9D8B030D-6E8A-4147-A177-3AD203B41FA5}">
                      <a16:colId xmlns:a16="http://schemas.microsoft.com/office/drawing/2014/main" val="995354218"/>
                    </a:ext>
                  </a:extLst>
                </a:gridCol>
                <a:gridCol w="1286488">
                  <a:extLst>
                    <a:ext uri="{9D8B030D-6E8A-4147-A177-3AD203B41FA5}">
                      <a16:colId xmlns:a16="http://schemas.microsoft.com/office/drawing/2014/main" val="2033352917"/>
                    </a:ext>
                  </a:extLst>
                </a:gridCol>
              </a:tblGrid>
              <a:tr h="16976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# of Customers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37,000,000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7419277"/>
                  </a:ext>
                </a:extLst>
              </a:tr>
              <a:tr h="16976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Assuming 25% uploads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9,250,000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2087535"/>
                  </a:ext>
                </a:extLst>
              </a:tr>
              <a:tr h="93792"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3745674"/>
                  </a:ext>
                </a:extLst>
              </a:tr>
              <a:tr h="937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Project Duration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 Month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Months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7349913"/>
                  </a:ext>
                </a:extLst>
              </a:tr>
              <a:tr h="16976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Resource Cost *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100,000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800,000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233159"/>
                  </a:ext>
                </a:extLst>
              </a:tr>
              <a:tr h="16976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 cost *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70,000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560,000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6213763"/>
                  </a:ext>
                </a:extLst>
              </a:tr>
              <a:tr h="9379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Capital Expenditure (CAPEX)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1,360,000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405885"/>
                  </a:ext>
                </a:extLst>
              </a:tr>
              <a:tr h="107861"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2434106"/>
                  </a:ext>
                </a:extLst>
              </a:tr>
              <a:tr h="169763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Storage Cost 12 months (OPEX) ^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3,019,016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36,228,192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830506"/>
                  </a:ext>
                </a:extLst>
              </a:tr>
              <a:tr h="16976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Total Investment</a:t>
                      </a:r>
                      <a:endParaRPr lang="en-CA" sz="11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37,588,192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17899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3DD55B9-6F71-D8D1-1DF5-6CD7A032CF91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2491947"/>
          <a:ext cx="5816600" cy="1447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804553262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312963435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Daily Image per user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15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5486328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Daily Storage Requirement = Average Image Size×Number of Daily Uploads (GB)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        270,996.09 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75004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Max Image Size in GB (to be resized to max 2 MB)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0.001953125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3372782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# of Pics Uploaded Monthly(GB)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           8,129,883 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489324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Flat Monthly GB allowed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2040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015380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Rate for monthly per flat rate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 $             757.55 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030795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Monthly Cost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 $ 3,019,016.04 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7591418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1558E77-1BB8-E380-484D-F69FE81F6CC3}"/>
              </a:ext>
            </a:extLst>
          </p:cNvPr>
          <p:cNvSpPr txBox="1"/>
          <p:nvPr/>
        </p:nvSpPr>
        <p:spPr>
          <a:xfrm>
            <a:off x="371474" y="4177991"/>
            <a:ext cx="2419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Approach 1</a:t>
            </a:r>
            <a:endParaRPr lang="en-CA" sz="1600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E6C2D7-D604-C14B-2EA0-73125D7A843A}"/>
              </a:ext>
            </a:extLst>
          </p:cNvPr>
          <p:cNvSpPr txBox="1"/>
          <p:nvPr/>
        </p:nvSpPr>
        <p:spPr>
          <a:xfrm>
            <a:off x="6096000" y="4177991"/>
            <a:ext cx="2419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Approach 2</a:t>
            </a:r>
            <a:endParaRPr lang="en-CA" sz="16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408F25-1901-B586-0C90-954946C5B144}"/>
              </a:ext>
            </a:extLst>
          </p:cNvPr>
          <p:cNvSpPr txBox="1"/>
          <p:nvPr/>
        </p:nvSpPr>
        <p:spPr>
          <a:xfrm>
            <a:off x="371474" y="4887267"/>
            <a:ext cx="50406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Assumptions: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Increase in current profitability by 1% due to  new feature i.e., ~ $162Mn</a:t>
            </a:r>
          </a:p>
          <a:p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F7E95F-A7DB-E1C7-19B1-083C900FFC55}"/>
              </a:ext>
            </a:extLst>
          </p:cNvPr>
          <p:cNvSpPr txBox="1"/>
          <p:nvPr/>
        </p:nvSpPr>
        <p:spPr>
          <a:xfrm>
            <a:off x="479424" y="5687486"/>
            <a:ext cx="554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ROI = 333%   after netting off CAPEX &amp; OPEX</a:t>
            </a:r>
            <a:endParaRPr lang="en-CA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FF07BD-9F83-05A9-C1B8-0960AB4B506F}"/>
              </a:ext>
            </a:extLst>
          </p:cNvPr>
          <p:cNvSpPr txBox="1"/>
          <p:nvPr/>
        </p:nvSpPr>
        <p:spPr>
          <a:xfrm>
            <a:off x="6186806" y="4907579"/>
            <a:ext cx="5770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Assumptions: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25%  of users will generate $1 for 1 year (per day revenue increase </a:t>
            </a:r>
          </a:p>
          <a:p>
            <a:r>
              <a:rPr lang="en-US" sz="1400"/>
              <a:t>     ~ $ 2Mn </a:t>
            </a:r>
          </a:p>
          <a:p>
            <a:endParaRPr lang="en-CA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0A983-E9E2-82B5-6759-032185D48704}"/>
              </a:ext>
            </a:extLst>
          </p:cNvPr>
          <p:cNvSpPr txBox="1"/>
          <p:nvPr/>
        </p:nvSpPr>
        <p:spPr>
          <a:xfrm>
            <a:off x="6250306" y="5653991"/>
            <a:ext cx="554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ROI = 2146%   after netting off CAPEX &amp; OPEX</a:t>
            </a:r>
            <a:endParaRPr lang="en-CA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1D1120-F9FC-B58B-B383-27C0603F07E9}"/>
              </a:ext>
            </a:extLst>
          </p:cNvPr>
          <p:cNvSpPr txBox="1"/>
          <p:nvPr/>
        </p:nvSpPr>
        <p:spPr>
          <a:xfrm>
            <a:off x="242457" y="6095344"/>
            <a:ext cx="614362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/>
              <a:t>* </a:t>
            </a:r>
            <a:r>
              <a:rPr lang="en-US" sz="1100">
                <a:hlinkClick r:id="rId3"/>
              </a:rPr>
              <a:t>https://www.altamira.ai/blog/image-recognition-cost/</a:t>
            </a:r>
            <a:r>
              <a:rPr lang="en-US" sz="1100"/>
              <a:t> </a:t>
            </a:r>
          </a:p>
          <a:p>
            <a:r>
              <a:rPr lang="en-CA" sz="1100"/>
              <a:t>^ </a:t>
            </a:r>
            <a:r>
              <a:rPr lang="en-CA" sz="1100">
                <a:hlinkClick r:id="rId4"/>
              </a:rPr>
              <a:t>https://azure.microsoft.com/en-ca/pricing/details/cloud-services/</a:t>
            </a:r>
            <a:r>
              <a:rPr lang="en-CA" sz="11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969964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7445594" y="555477"/>
            <a:ext cx="4746405" cy="6287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/>
          <p:cNvSpPr txBox="1"/>
          <p:nvPr/>
        </p:nvSpPr>
        <p:spPr>
          <a:xfrm>
            <a:off x="523534" y="4579300"/>
            <a:ext cx="6933901" cy="230832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Wingdings" panose="05000000000000000000"/>
              <a:buChar char="ü"/>
            </a:pPr>
            <a:r>
              <a:rPr lang="en-US" sz="1600">
                <a:solidFill>
                  <a:srgbClr val="0F0F0F"/>
                </a:solidFill>
                <a:ea typeface="+mn-lt"/>
                <a:cs typeface="+mn-lt"/>
              </a:rPr>
              <a:t>Enable accurate product discovery by understanding visual cues for diverse customer queries</a:t>
            </a:r>
            <a:endParaRPr lang="en-US" sz="1600">
              <a:cs typeface="Calibri" panose="020F0502020204030204"/>
            </a:endParaRPr>
          </a:p>
          <a:p>
            <a:pPr marL="285750" indent="-285750">
              <a:buFont typeface="Wingdings" panose="05000000000000000000"/>
              <a:buChar char="ü"/>
            </a:pPr>
            <a:r>
              <a:rPr lang="en-US" sz="1600">
                <a:solidFill>
                  <a:srgbClr val="0F0F0F"/>
                </a:solidFill>
                <a:ea typeface="+mn-lt"/>
                <a:cs typeface="+mn-lt"/>
              </a:rPr>
              <a:t>Ensure accurate tagging and categorization for a vast array of products </a:t>
            </a:r>
          </a:p>
          <a:p>
            <a:pPr marL="285750" indent="-285750">
              <a:buFont typeface="Wingdings" panose="05000000000000000000"/>
              <a:buChar char="ü"/>
            </a:pPr>
            <a:r>
              <a:rPr lang="en-US" sz="1600">
                <a:solidFill>
                  <a:srgbClr val="0F0F0F"/>
                </a:solidFill>
                <a:ea typeface="+mn-lt"/>
                <a:cs typeface="+mn-lt"/>
              </a:rPr>
              <a:t>Adaptable to increasing range of products and inventory</a:t>
            </a:r>
            <a:endParaRPr lang="en-US" sz="1600">
              <a:solidFill>
                <a:srgbClr val="0F0F0F"/>
              </a:solidFill>
              <a:latin typeface="Calibri" panose="020F0502020204030204"/>
              <a:cs typeface="Calibri" panose="020F0502020204030204"/>
            </a:endParaRPr>
          </a:p>
          <a:p>
            <a:pPr marL="285750" indent="-285750">
              <a:buFont typeface="Wingdings" panose="05000000000000000000"/>
              <a:buChar char="ü"/>
            </a:pPr>
            <a:r>
              <a:rPr lang="en-US" sz="1600">
                <a:solidFill>
                  <a:srgbClr val="0F0F0F"/>
                </a:solidFill>
                <a:ea typeface="+mn-lt"/>
                <a:cs typeface="+mn-lt"/>
              </a:rPr>
              <a:t>Can seamlessly integrate with the existing platform infrastructure ensuring a smooth user experience</a:t>
            </a:r>
          </a:p>
          <a:p>
            <a:pPr marL="285750" indent="-285750">
              <a:buFont typeface="Wingdings" panose="05000000000000000000"/>
              <a:buChar char="ü"/>
            </a:pPr>
            <a:r>
              <a:rPr lang="en-US" sz="1600">
                <a:solidFill>
                  <a:srgbClr val="0F0F0F"/>
                </a:solidFill>
                <a:ea typeface="+mn-lt"/>
                <a:cs typeface="+mn-lt"/>
              </a:rPr>
              <a:t>Allows for collecting more valuable data on user preferences, search patterns, &amp; popular products, enabling data-driven business decisions</a:t>
            </a:r>
          </a:p>
          <a:p>
            <a:pPr marL="285750" indent="-285750">
              <a:buFont typeface="Wingdings" panose="05000000000000000000"/>
              <a:buChar char="ü"/>
            </a:pPr>
            <a:r>
              <a:rPr lang="en-US" sz="1600">
                <a:solidFill>
                  <a:srgbClr val="0F0F0F"/>
                </a:solidFill>
                <a:ea typeface="+mn-lt"/>
                <a:cs typeface="+mn-lt"/>
              </a:rPr>
              <a:t>Scalable and can handle the growing demands of an expanding e-commerce.</a:t>
            </a:r>
            <a:endParaRPr lang="en-US" sz="1600">
              <a:solidFill>
                <a:srgbClr val="0F0F0F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318" y="-3710"/>
            <a:ext cx="9943577" cy="8496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500" b="1">
                <a:solidFill>
                  <a:schemeClr val="accent1"/>
                </a:solidFill>
                <a:cs typeface="Times New Roman" panose="02020603050405020304" pitchFamily="18" charset="0"/>
              </a:rPr>
              <a:t>Overview &amp; Opportunity Identification</a:t>
            </a:r>
            <a:endParaRPr lang="en-CA" sz="3500" b="1">
              <a:solidFill>
                <a:schemeClr val="accent1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Freeform 2"/>
          <p:cNvSpPr/>
          <p:nvPr/>
        </p:nvSpPr>
        <p:spPr>
          <a:xfrm>
            <a:off x="10661715" y="14768"/>
            <a:ext cx="1530286" cy="365125"/>
          </a:xfrm>
          <a:custGeom>
            <a:avLst/>
            <a:gdLst/>
            <a:ahLst/>
            <a:cxnLst/>
            <a:rect l="l" t="t" r="r" b="b"/>
            <a:pathLst>
              <a:path w="2907839" h="696085">
                <a:moveTo>
                  <a:pt x="0" y="0"/>
                </a:moveTo>
                <a:lnTo>
                  <a:pt x="2907839" y="0"/>
                </a:lnTo>
                <a:lnTo>
                  <a:pt x="2907839" y="696085"/>
                </a:lnTo>
                <a:lnTo>
                  <a:pt x="0" y="6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153317" y="555477"/>
            <a:ext cx="7304118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marL="914400" lvl="1" indent="-57150"/>
            <a:r>
              <a:rPr lang="en-US" sz="1600"/>
              <a:t> </a:t>
            </a:r>
            <a:r>
              <a:rPr lang="en-US" sz="1600">
                <a:solidFill>
                  <a:schemeClr val="tx1"/>
                </a:solidFill>
              </a:rPr>
              <a:t>Retail business since 1962, &amp; in Canada since 1994 &amp; hold significant market share. It’s a </a:t>
            </a:r>
            <a:r>
              <a:rPr lang="en-US" altLang="zh-CN" sz="1500">
                <a:solidFill>
                  <a:schemeClr val="tx1"/>
                </a:solidFill>
                <a:ea typeface="DengXian" panose="02010600030101010101" charset="-122"/>
              </a:rPr>
              <a:t>Global</a:t>
            </a:r>
            <a:r>
              <a:rPr lang="zh-CN" altLang="en-US" sz="1500">
                <a:solidFill>
                  <a:schemeClr val="tx1"/>
                </a:solidFill>
                <a:ea typeface="DengXian" panose="02010600030101010101" charset="-122"/>
              </a:rPr>
              <a:t> </a:t>
            </a:r>
            <a:r>
              <a:rPr lang="en-US" altLang="zh-CN" sz="1500">
                <a:solidFill>
                  <a:schemeClr val="tx1"/>
                </a:solidFill>
                <a:ea typeface="DengXian" panose="02010600030101010101" charset="-122"/>
              </a:rPr>
              <a:t>retail</a:t>
            </a:r>
            <a:r>
              <a:rPr lang="zh-CN" altLang="en-US" sz="1500">
                <a:solidFill>
                  <a:schemeClr val="tx1"/>
                </a:solidFill>
                <a:ea typeface="DengXian" panose="02010600030101010101" charset="-122"/>
              </a:rPr>
              <a:t> </a:t>
            </a:r>
            <a:r>
              <a:rPr lang="en-US" altLang="zh-CN" sz="1500">
                <a:solidFill>
                  <a:schemeClr val="tx1"/>
                </a:solidFill>
                <a:ea typeface="DengXian" panose="02010600030101010101" charset="-122"/>
              </a:rPr>
              <a:t>giant</a:t>
            </a:r>
            <a:r>
              <a:rPr lang="zh-CN" altLang="en-US" sz="1500">
                <a:solidFill>
                  <a:schemeClr val="tx1"/>
                </a:solidFill>
                <a:ea typeface="DengXian" panose="02010600030101010101" charset="-122"/>
              </a:rPr>
              <a:t> </a:t>
            </a:r>
            <a:r>
              <a:rPr lang="en-US" altLang="zh-CN" sz="1500">
                <a:solidFill>
                  <a:schemeClr val="tx1"/>
                </a:solidFill>
                <a:ea typeface="DengXian" panose="02010600030101010101" charset="-122"/>
              </a:rPr>
              <a:t>known</a:t>
            </a:r>
            <a:r>
              <a:rPr lang="zh-CN" altLang="en-US" sz="1500">
                <a:solidFill>
                  <a:schemeClr val="tx1"/>
                </a:solidFill>
                <a:ea typeface="DengXian" panose="02010600030101010101" charset="-122"/>
              </a:rPr>
              <a:t> </a:t>
            </a:r>
            <a:r>
              <a:rPr lang="en-US" altLang="zh-CN" sz="1500">
                <a:solidFill>
                  <a:schemeClr val="tx1"/>
                </a:solidFill>
                <a:ea typeface="DengXian" panose="02010600030101010101" charset="-122"/>
              </a:rPr>
              <a:t>for</a:t>
            </a:r>
            <a:r>
              <a:rPr lang="zh-CN" altLang="en-US" sz="1500">
                <a:solidFill>
                  <a:schemeClr val="tx1"/>
                </a:solidFill>
                <a:ea typeface="DengXian" panose="02010600030101010101" charset="-122"/>
              </a:rPr>
              <a:t> </a:t>
            </a:r>
            <a:r>
              <a:rPr lang="en-US" altLang="zh-CN" sz="1500">
                <a:solidFill>
                  <a:schemeClr val="tx1"/>
                </a:solidFill>
                <a:ea typeface="DengXian" panose="02010600030101010101" charset="-122"/>
              </a:rPr>
              <a:t>low</a:t>
            </a:r>
            <a:r>
              <a:rPr lang="zh-CN" altLang="en-US" sz="1500">
                <a:solidFill>
                  <a:schemeClr val="tx1"/>
                </a:solidFill>
                <a:ea typeface="DengXian" panose="02010600030101010101" charset="-122"/>
              </a:rPr>
              <a:t> </a:t>
            </a:r>
            <a:r>
              <a:rPr lang="en-US" altLang="zh-CN" sz="1500">
                <a:solidFill>
                  <a:schemeClr val="tx1"/>
                </a:solidFill>
                <a:ea typeface="DengXian" panose="02010600030101010101" charset="-122"/>
              </a:rPr>
              <a:t>prices</a:t>
            </a:r>
            <a:r>
              <a:rPr lang="zh-CN" altLang="en-US" sz="1500">
                <a:solidFill>
                  <a:schemeClr val="tx1"/>
                </a:solidFill>
                <a:ea typeface="DengXian" panose="02010600030101010101" charset="-122"/>
              </a:rPr>
              <a:t> </a:t>
            </a:r>
            <a:r>
              <a:rPr lang="en-US" altLang="zh-CN" sz="1500">
                <a:solidFill>
                  <a:schemeClr val="tx1"/>
                </a:solidFill>
                <a:ea typeface="DengXian" panose="02010600030101010101" charset="-122"/>
              </a:rPr>
              <a:t>and</a:t>
            </a:r>
            <a:r>
              <a:rPr lang="zh-CN" altLang="en-US" sz="1500">
                <a:solidFill>
                  <a:schemeClr val="tx1"/>
                </a:solidFill>
                <a:ea typeface="DengXian" panose="02010600030101010101" charset="-122"/>
              </a:rPr>
              <a:t> </a:t>
            </a:r>
            <a:r>
              <a:rPr lang="en-US" altLang="zh-CN" sz="1500">
                <a:solidFill>
                  <a:schemeClr val="tx1"/>
                </a:solidFill>
                <a:ea typeface="DengXian" panose="02010600030101010101" charset="-122"/>
              </a:rPr>
              <a:t>quality</a:t>
            </a:r>
            <a:endParaRPr lang="en-US" sz="1500">
              <a:solidFill>
                <a:schemeClr val="tx1"/>
              </a:solidFill>
              <a:cs typeface="Times New Roman" panose="02020603050405020304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9433621" y="6521066"/>
            <a:ext cx="2743200" cy="365125"/>
          </a:xfrm>
        </p:spPr>
        <p:txBody>
          <a:bodyPr/>
          <a:lstStyle/>
          <a:p>
            <a:fld id="{D6B2386E-0645-40B8-AA05-A4D5801C18A8}" type="slidenum">
              <a:rPr lang="en-CA" smtClean="0"/>
              <a:t>2</a:t>
            </a:fld>
            <a:endParaRPr lang="en-CA"/>
          </a:p>
        </p:txBody>
      </p:sp>
      <p:grpSp>
        <p:nvGrpSpPr>
          <p:cNvPr id="111" name="Group 110"/>
          <p:cNvGrpSpPr/>
          <p:nvPr/>
        </p:nvGrpSpPr>
        <p:grpSpPr>
          <a:xfrm>
            <a:off x="7651595" y="797464"/>
            <a:ext cx="4127812" cy="2579451"/>
            <a:chOff x="997080" y="3009349"/>
            <a:chExt cx="4504881" cy="2998013"/>
          </a:xfrm>
        </p:grpSpPr>
        <p:sp>
          <p:nvSpPr>
            <p:cNvPr id="83" name="Rectangle 82"/>
            <p:cNvSpPr/>
            <p:nvPr/>
          </p:nvSpPr>
          <p:spPr>
            <a:xfrm>
              <a:off x="2198783" y="4314283"/>
              <a:ext cx="2319361" cy="796649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10" name="Group 109"/>
            <p:cNvGrpSpPr/>
            <p:nvPr/>
          </p:nvGrpSpPr>
          <p:grpSpPr>
            <a:xfrm>
              <a:off x="997080" y="3009349"/>
              <a:ext cx="4504881" cy="2998013"/>
              <a:chOff x="1036578" y="3045268"/>
              <a:chExt cx="4504881" cy="2998013"/>
            </a:xfrm>
          </p:grpSpPr>
          <p:cxnSp>
            <p:nvCxnSpPr>
              <p:cNvPr id="77" name="Connector: Elbow 76"/>
              <p:cNvCxnSpPr/>
              <p:nvPr/>
            </p:nvCxnSpPr>
            <p:spPr>
              <a:xfrm rot="16200000" flipH="1">
                <a:off x="4447898" y="4678964"/>
                <a:ext cx="514626" cy="1240909"/>
              </a:xfrm>
              <a:prstGeom prst="bentConnector3">
                <a:avLst>
                  <a:gd name="adj1" fmla="val 51657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/>
              <p:cNvGrpSpPr/>
              <p:nvPr/>
            </p:nvGrpSpPr>
            <p:grpSpPr>
              <a:xfrm>
                <a:off x="1036578" y="3045268"/>
                <a:ext cx="4504881" cy="2998013"/>
                <a:chOff x="1074798" y="3540567"/>
                <a:chExt cx="4645184" cy="3247250"/>
              </a:xfrm>
            </p:grpSpPr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66926" y="6294525"/>
                  <a:ext cx="793134" cy="464976"/>
                </a:xfrm>
                <a:prstGeom prst="rect">
                  <a:avLst/>
                </a:prstGeom>
              </p:spPr>
            </p:pic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780116" y="3695660"/>
                  <a:ext cx="1656128" cy="579924"/>
                </a:xfrm>
                <a:prstGeom prst="rect">
                  <a:avLst/>
                </a:prstGeom>
              </p:spPr>
            </p:pic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74798" y="4896624"/>
                  <a:ext cx="996705" cy="768255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grpSp>
              <p:nvGrpSpPr>
                <p:cNvPr id="26" name="Group 25"/>
                <p:cNvGrpSpPr/>
                <p:nvPr/>
              </p:nvGrpSpPr>
              <p:grpSpPr>
                <a:xfrm>
                  <a:off x="4664795" y="3596092"/>
                  <a:ext cx="970318" cy="981655"/>
                  <a:chOff x="3622409" y="3798070"/>
                  <a:chExt cx="1247776" cy="1199276"/>
                </a:xfrm>
              </p:grpSpPr>
              <p:pic>
                <p:nvPicPr>
                  <p:cNvPr id="19" name="Picture 18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3622409" y="4466378"/>
                    <a:ext cx="1247776" cy="530968"/>
                  </a:xfrm>
                  <a:prstGeom prst="rect">
                    <a:avLst/>
                  </a:prstGeom>
                </p:spPr>
              </p:pic>
              <p:pic>
                <p:nvPicPr>
                  <p:cNvPr id="21" name="Picture 20"/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622409" y="3798070"/>
                    <a:ext cx="1247775" cy="55981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66926" y="5031170"/>
                  <a:ext cx="664076" cy="672240"/>
                </a:xfrm>
                <a:prstGeom prst="rect">
                  <a:avLst/>
                </a:prstGeom>
              </p:spPr>
            </p:pic>
            <p:sp>
              <p:nvSpPr>
                <p:cNvPr id="38" name="Rectangle 37"/>
                <p:cNvSpPr/>
                <p:nvPr/>
              </p:nvSpPr>
              <p:spPr>
                <a:xfrm>
                  <a:off x="4537460" y="3540567"/>
                  <a:ext cx="1182522" cy="11292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49" name="Connector: Elbow 48"/>
                <p:cNvCxnSpPr>
                  <a:stCxn id="8" idx="2"/>
                  <a:endCxn id="13" idx="0"/>
                </p:cNvCxnSpPr>
                <p:nvPr/>
              </p:nvCxnSpPr>
              <p:spPr>
                <a:xfrm rot="5400000">
                  <a:off x="1780146" y="4068588"/>
                  <a:ext cx="621040" cy="1035030"/>
                </a:xfrm>
                <a:prstGeom prst="bentConnector3">
                  <a:avLst>
                    <a:gd name="adj1" fmla="val 50000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/>
                <p:cNvCxnSpPr/>
                <p:nvPr/>
              </p:nvCxnSpPr>
              <p:spPr>
                <a:xfrm>
                  <a:off x="3458872" y="3985622"/>
                  <a:ext cx="1078588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Connector: Elbow 68"/>
                <p:cNvCxnSpPr/>
                <p:nvPr/>
              </p:nvCxnSpPr>
              <p:spPr>
                <a:xfrm rot="5400000">
                  <a:off x="3259647" y="5366837"/>
                  <a:ext cx="657382" cy="1259229"/>
                </a:xfrm>
                <a:prstGeom prst="bentConnector3">
                  <a:avLst>
                    <a:gd name="adj1" fmla="val 48592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80"/>
                <p:cNvCxnSpPr/>
                <p:nvPr/>
              </p:nvCxnSpPr>
              <p:spPr>
                <a:xfrm>
                  <a:off x="4218182" y="5703410"/>
                  <a:ext cx="9473" cy="59545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Connector: Elbow 86"/>
                <p:cNvCxnSpPr>
                  <a:stCxn id="8" idx="2"/>
                  <a:endCxn id="83" idx="0"/>
                </p:cNvCxnSpPr>
                <p:nvPr/>
              </p:nvCxnSpPr>
              <p:spPr>
                <a:xfrm rot="16200000" flipH="1">
                  <a:off x="2718841" y="4164922"/>
                  <a:ext cx="639496" cy="860817"/>
                </a:xfrm>
                <a:prstGeom prst="bentConnector3">
                  <a:avLst>
                    <a:gd name="adj1" fmla="val 48526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9" name="Group 98"/>
                <p:cNvGrpSpPr/>
                <p:nvPr/>
              </p:nvGrpSpPr>
              <p:grpSpPr>
                <a:xfrm>
                  <a:off x="2378995" y="4954756"/>
                  <a:ext cx="856750" cy="1833061"/>
                  <a:chOff x="2378995" y="4954756"/>
                  <a:chExt cx="856750" cy="1833061"/>
                </a:xfrm>
              </p:grpSpPr>
              <p:pic>
                <p:nvPicPr>
                  <p:cNvPr id="6" name="Picture 5" descr="A blue magnifying glass&#10;&#10;Description automatically generated"/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807369" y="6396790"/>
                    <a:ext cx="391027" cy="391027"/>
                  </a:xfrm>
                  <a:prstGeom prst="rect">
                    <a:avLst/>
                  </a:prstGeom>
                </p:spPr>
              </p:pic>
              <p:pic>
                <p:nvPicPr>
                  <p:cNvPr id="9" name="Picture 8" descr="A blue globe with a cursor&#10;&#10;Description automatically generated"/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378995" y="4954756"/>
                    <a:ext cx="856750" cy="818650"/>
                  </a:xfrm>
                  <a:prstGeom prst="rect">
                    <a:avLst/>
                  </a:prstGeom>
                </p:spPr>
              </p:pic>
            </p:grpSp>
          </p:grpSp>
        </p:grpSp>
      </p:grpSp>
      <p:sp>
        <p:nvSpPr>
          <p:cNvPr id="106" name="TextBox 105"/>
          <p:cNvSpPr txBox="1"/>
          <p:nvPr/>
        </p:nvSpPr>
        <p:spPr>
          <a:xfrm>
            <a:off x="607246" y="3042422"/>
            <a:ext cx="5532501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Wingdings" panose="05000000000000000000"/>
              <a:buChar char="ü"/>
            </a:pPr>
            <a:r>
              <a:rPr lang="en-US" sz="160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Integrating AI technologies </a:t>
            </a:r>
            <a:r>
              <a:rPr lang="en-US" sz="1600">
                <a:solidFill>
                  <a:srgbClr val="000000"/>
                </a:solidFill>
                <a:ea typeface="+mn-lt"/>
                <a:cs typeface="+mn-lt"/>
              </a:rPr>
              <a:t>to enable         </a:t>
            </a:r>
            <a:r>
              <a:rPr lang="en-US" sz="1600" b="1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600" b="1">
                <a:solidFill>
                  <a:srgbClr val="0070C0"/>
                </a:solidFill>
                <a:ea typeface="+mn-lt"/>
                <a:cs typeface="+mn-lt"/>
              </a:rPr>
              <a:t>'Visual Shopping'</a:t>
            </a:r>
            <a:endParaRPr lang="en-US" b="1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/>
              <a:buChar char="ü"/>
            </a:pPr>
            <a:r>
              <a:rPr lang="en-US" sz="1600">
                <a:solidFill>
                  <a:srgbClr val="0F0F0F"/>
                </a:solidFill>
                <a:ea typeface="+mn-lt"/>
                <a:cs typeface="+mn-lt"/>
              </a:rPr>
              <a:t>Reduce search time and enhance engagement</a:t>
            </a:r>
            <a:endParaRPr lang="en-US" sz="160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pPr marL="285750" indent="-285750">
              <a:buFont typeface="Wingdings" panose="05000000000000000000"/>
              <a:buChar char="ü"/>
            </a:pPr>
            <a:r>
              <a:rPr lang="en-US" sz="1600">
                <a:solidFill>
                  <a:srgbClr val="0F0F0F"/>
                </a:solidFill>
                <a:ea typeface="+mn-lt"/>
                <a:cs typeface="+mn-lt"/>
              </a:rPr>
              <a:t>Lead to higher conversion rates and more potential sales</a:t>
            </a:r>
            <a:endParaRPr lang="en-US" sz="1600">
              <a:solidFill>
                <a:srgbClr val="0F0F0F"/>
              </a:solidFill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12" name="Picture 111" descr="A blue camera with a white circle&#10;&#10;Description automatically generated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00737" y="2956959"/>
            <a:ext cx="782665" cy="41192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45594" y="3604694"/>
            <a:ext cx="4719386" cy="3045873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30747" y="4123923"/>
            <a:ext cx="1972075" cy="415880"/>
            <a:chOff x="348803" y="4231246"/>
            <a:chExt cx="1972075" cy="415880"/>
          </a:xfrm>
        </p:grpSpPr>
        <p:sp>
          <p:nvSpPr>
            <p:cNvPr id="16" name="Flowchart: Off-page Connector 15"/>
            <p:cNvSpPr/>
            <p:nvPr/>
          </p:nvSpPr>
          <p:spPr>
            <a:xfrm>
              <a:off x="348803" y="4239294"/>
              <a:ext cx="1749379" cy="407832"/>
            </a:xfrm>
            <a:prstGeom prst="flowChartOffpageConnector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34661" y="4231246"/>
              <a:ext cx="1886217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spAutoFit/>
            </a:bodyPr>
            <a:lstStyle/>
            <a:p>
              <a:r>
                <a:rPr lang="en-US" sz="1600">
                  <a:cs typeface="Calibri" panose="020F0502020204030204"/>
                </a:rPr>
                <a:t>Machine Learning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33429" y="2538210"/>
            <a:ext cx="1395211" cy="386366"/>
            <a:chOff x="233429" y="2785055"/>
            <a:chExt cx="1395211" cy="386366"/>
          </a:xfrm>
        </p:grpSpPr>
        <p:sp>
          <p:nvSpPr>
            <p:cNvPr id="11" name="Flowchart: Off-page Connector 10"/>
            <p:cNvSpPr/>
            <p:nvPr/>
          </p:nvSpPr>
          <p:spPr>
            <a:xfrm>
              <a:off x="233429" y="2785055"/>
              <a:ext cx="1395211" cy="386366"/>
            </a:xfrm>
            <a:prstGeom prst="flowChartOffpageConnector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cs typeface="Calibri" panose="020F0502020204030204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5873" y="2787740"/>
              <a:ext cx="1239591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spAutoFit/>
            </a:bodyPr>
            <a:lstStyle/>
            <a:p>
              <a:pPr algn="l"/>
              <a:r>
                <a:rPr lang="en-US" sz="1600">
                  <a:cs typeface="Calibri" panose="020F0502020204030204"/>
                </a:rPr>
                <a:t>Opportunity</a:t>
              </a:r>
              <a:endParaRPr lang="en-US" sz="160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66352" y="1666204"/>
            <a:ext cx="69339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742950" lvl="1" indent="-285750">
              <a:buFont typeface="Wingdings" panose="05000000000000000000"/>
              <a:buChar char="§"/>
            </a:pPr>
            <a:r>
              <a:rPr lang="en-US" sz="1600">
                <a:cs typeface="Calibri" panose="020F0502020204030204"/>
              </a:rPr>
              <a:t>E-commerce platforms: Walmart App,  Walmart.com and Jet.com</a:t>
            </a:r>
            <a:endParaRPr lang="en-US"/>
          </a:p>
          <a:p>
            <a:pPr marL="742950" lvl="1" indent="-285750">
              <a:buFont typeface="Wingdings" panose="05000000000000000000"/>
              <a:buChar char="§"/>
            </a:pPr>
            <a:r>
              <a:rPr lang="en-US" sz="1600">
                <a:cs typeface="Calibri" panose="020F0502020204030204"/>
              </a:rPr>
              <a:t>Provide services to their customers  via various channels</a:t>
            </a:r>
            <a:r>
              <a:rPr lang="en-US" sz="1600">
                <a:latin typeface="Calibri" panose="020F0502020204030204"/>
                <a:cs typeface="Times New Roman" panose="02020603050405020304"/>
              </a:rPr>
              <a:t> 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233430" y="1226174"/>
            <a:ext cx="1427408" cy="389050"/>
            <a:chOff x="136838" y="1365695"/>
            <a:chExt cx="1427408" cy="389050"/>
          </a:xfrm>
        </p:grpSpPr>
        <p:sp>
          <p:nvSpPr>
            <p:cNvPr id="10" name="Flowchart: Off-page Connector 9"/>
            <p:cNvSpPr/>
            <p:nvPr/>
          </p:nvSpPr>
          <p:spPr>
            <a:xfrm>
              <a:off x="136838" y="1368379"/>
              <a:ext cx="1395211" cy="386366"/>
            </a:xfrm>
            <a:prstGeom prst="flowChartOffpageConnector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Calibri" panose="020F0502020204030204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2449" y="1365695"/>
              <a:ext cx="1381797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spAutoFit/>
            </a:bodyPr>
            <a:lstStyle/>
            <a:p>
              <a:r>
                <a:rPr lang="en-US" sz="1600">
                  <a:cs typeface="Calibri" panose="020F0502020204030204"/>
                </a:rPr>
                <a:t>Current Status</a:t>
              </a:r>
              <a:endParaRPr lang="en-US" sz="1600"/>
            </a:p>
          </p:txBody>
        </p:sp>
      </p:grpSp>
      <p:pic>
        <p:nvPicPr>
          <p:cNvPr id="34" name="Picture 33" descr="A blue eye with a black background&#10;&#10;Description automatically generated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70797" y="3002923"/>
            <a:ext cx="304803" cy="336999"/>
          </a:xfrm>
          <a:prstGeom prst="rect">
            <a:avLst/>
          </a:prstGeom>
        </p:spPr>
      </p:pic>
      <p:pic>
        <p:nvPicPr>
          <p:cNvPr id="15" name="Picture 2" descr="Walmart - Free business icons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01" y="608298"/>
            <a:ext cx="475268" cy="47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3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 rot="3914965">
            <a:off x="11314905" y="2859505"/>
            <a:ext cx="620481" cy="620358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-98020" y="-972"/>
            <a:ext cx="112097" cy="685218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 26"/>
          <p:cNvSpPr/>
          <p:nvPr/>
        </p:nvSpPr>
        <p:spPr>
          <a:xfrm>
            <a:off x="4333" y="-3556"/>
            <a:ext cx="45719" cy="686069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7" grpId="0" animBg="1"/>
      <p:bldP spid="106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207" y="-27331"/>
            <a:ext cx="9943577" cy="7530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500" b="1">
                <a:solidFill>
                  <a:schemeClr val="accent1"/>
                </a:solidFill>
                <a:cs typeface="Times New Roman" panose="02020603050405020304" pitchFamily="18" charset="0"/>
              </a:rPr>
              <a:t>Data Requirement &amp; Collection </a:t>
            </a:r>
            <a:endParaRPr lang="en-CA" sz="3500" b="1">
              <a:solidFill>
                <a:schemeClr val="accent1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9433621" y="6521066"/>
            <a:ext cx="2743200" cy="365125"/>
          </a:xfrm>
        </p:spPr>
        <p:txBody>
          <a:bodyPr/>
          <a:lstStyle/>
          <a:p>
            <a:fld id="{D6B2386E-0645-40B8-AA05-A4D5801C18A8}" type="slidenum">
              <a:rPr lang="en-CA" smtClean="0"/>
              <a:t>3</a:t>
            </a:fld>
            <a:endParaRPr lang="en-CA"/>
          </a:p>
        </p:txBody>
      </p:sp>
      <p:sp>
        <p:nvSpPr>
          <p:cNvPr id="2" name="Freeform 2"/>
          <p:cNvSpPr/>
          <p:nvPr/>
        </p:nvSpPr>
        <p:spPr>
          <a:xfrm>
            <a:off x="10633435" y="14768"/>
            <a:ext cx="1558566" cy="365125"/>
          </a:xfrm>
          <a:custGeom>
            <a:avLst/>
            <a:gdLst/>
            <a:ahLst/>
            <a:cxnLst/>
            <a:rect l="l" t="t" r="r" b="b"/>
            <a:pathLst>
              <a:path w="2907839" h="696085">
                <a:moveTo>
                  <a:pt x="0" y="0"/>
                </a:moveTo>
                <a:lnTo>
                  <a:pt x="2907839" y="0"/>
                </a:lnTo>
                <a:lnTo>
                  <a:pt x="2907839" y="696085"/>
                </a:lnTo>
                <a:lnTo>
                  <a:pt x="0" y="6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TextBox 7"/>
          <p:cNvSpPr txBox="1"/>
          <p:nvPr/>
        </p:nvSpPr>
        <p:spPr>
          <a:xfrm>
            <a:off x="385833" y="2607976"/>
            <a:ext cx="3915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800" b="1"/>
              <a:t>Walmart Inventory Images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95433" y="2620061"/>
            <a:ext cx="4603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b="1"/>
              <a:t>Real Time Inventory data</a:t>
            </a:r>
            <a:endParaRPr lang="en-CA" b="1"/>
          </a:p>
        </p:txBody>
      </p:sp>
      <p:sp>
        <p:nvSpPr>
          <p:cNvPr id="13" name="TextBox 12"/>
          <p:cNvSpPr txBox="1"/>
          <p:nvPr/>
        </p:nvSpPr>
        <p:spPr>
          <a:xfrm>
            <a:off x="6145292" y="5014369"/>
            <a:ext cx="2833127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CA" b="1"/>
              <a:t>User Generated images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7017" y="2979136"/>
            <a:ext cx="5955149" cy="13849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29870" indent="-229870">
              <a:buFont typeface="Arial" panose="020B0604020202020204" pitchFamily="34" charset="0"/>
              <a:buChar char="•"/>
            </a:pPr>
            <a:r>
              <a:rPr lang="en-US" sz="1400" kern="0">
                <a:solidFill>
                  <a:srgbClr val="666666"/>
                </a:solidFill>
                <a:ea typeface="+mn-lt"/>
                <a:cs typeface="+mn-lt"/>
              </a:rPr>
              <a:t>In the absence of a Walmart API connection, random data has been generated for model training.</a:t>
            </a:r>
          </a:p>
          <a:p>
            <a:pPr marL="229870" indent="-229870">
              <a:buFont typeface="Arial" panose="020B0604020202020204" pitchFamily="34" charset="0"/>
              <a:buChar char="•"/>
            </a:pPr>
            <a:r>
              <a:rPr lang="en-US" sz="1400" kern="0">
                <a:solidFill>
                  <a:srgbClr val="666666"/>
                </a:solidFill>
                <a:ea typeface="+mn-lt"/>
                <a:cs typeface="+mn-lt"/>
              </a:rPr>
              <a:t>The products are primarily categorized into four main groups </a:t>
            </a:r>
            <a:r>
              <a:rPr lang="en-US" sz="1400" b="1" kern="0">
                <a:solidFill>
                  <a:srgbClr val="666666"/>
                </a:solidFill>
                <a:ea typeface="+mn-lt"/>
                <a:cs typeface="+mn-lt"/>
              </a:rPr>
              <a:t>‘</a:t>
            </a:r>
            <a:r>
              <a:rPr lang="en-CA" sz="1400" b="1" kern="0">
                <a:solidFill>
                  <a:srgbClr val="666666"/>
                </a:solidFill>
                <a:ea typeface="+mn-lt"/>
                <a:cs typeface="+mn-lt"/>
              </a:rPr>
              <a:t>Groceries Product’, </a:t>
            </a:r>
            <a:r>
              <a:rPr lang="en-US" sz="1400" b="1" kern="0">
                <a:solidFill>
                  <a:srgbClr val="666666"/>
                </a:solidFill>
                <a:ea typeface="+mn-lt"/>
                <a:cs typeface="+mn-lt"/>
              </a:rPr>
              <a:t>‘</a:t>
            </a:r>
            <a:r>
              <a:rPr lang="en-CA" sz="1400" b="1" kern="0">
                <a:solidFill>
                  <a:srgbClr val="666666"/>
                </a:solidFill>
                <a:ea typeface="+mn-lt"/>
                <a:cs typeface="+mn-lt"/>
              </a:rPr>
              <a:t>Sports &amp; Outdoors Product’ , ‘Beauty &amp; Health Product’ a</a:t>
            </a:r>
            <a:r>
              <a:rPr lang="en-CA" sz="1400" kern="0">
                <a:solidFill>
                  <a:srgbClr val="666666"/>
                </a:solidFill>
                <a:ea typeface="+mn-lt"/>
                <a:cs typeface="+mn-lt"/>
              </a:rPr>
              <a:t>nd ‘</a:t>
            </a:r>
            <a:r>
              <a:rPr lang="en-CA" sz="1400" b="1" kern="0">
                <a:solidFill>
                  <a:srgbClr val="666666"/>
                </a:solidFill>
                <a:ea typeface="+mn-lt"/>
                <a:cs typeface="+mn-lt"/>
              </a:rPr>
              <a:t>Electronics Product</a:t>
            </a:r>
            <a:r>
              <a:rPr lang="en-CA" sz="1400" kern="0">
                <a:solidFill>
                  <a:srgbClr val="666666"/>
                </a:solidFill>
                <a:ea typeface="+mn-lt"/>
                <a:cs typeface="+mn-lt"/>
              </a:rPr>
              <a:t>’</a:t>
            </a:r>
          </a:p>
          <a:p>
            <a:pPr marL="229870" indent="-229870">
              <a:buFont typeface="Arial" panose="020B0604020202020204" pitchFamily="34" charset="0"/>
              <a:buChar char="•"/>
            </a:pPr>
            <a:r>
              <a:rPr lang="en-US" sz="1400" kern="0">
                <a:solidFill>
                  <a:srgbClr val="666666"/>
                </a:solidFill>
                <a:ea typeface="+mn-lt"/>
                <a:cs typeface="+mn-lt"/>
              </a:rPr>
              <a:t>Below are sample images from the dataset.</a:t>
            </a:r>
            <a:endParaRPr lang="en-CA" sz="1400" kern="0">
              <a:solidFill>
                <a:srgbClr val="666666"/>
              </a:solidFill>
              <a:ea typeface="+mn-lt"/>
              <a:cs typeface="+mn-l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37" y="4739896"/>
            <a:ext cx="1158775" cy="17300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409" y="4739896"/>
            <a:ext cx="1553973" cy="17300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8644" y="4735849"/>
            <a:ext cx="1353984" cy="1713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26" descr="A close up of a red apple&#10;&#10;Description automatically generate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3045" y="4732381"/>
            <a:ext cx="1499619" cy="17280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8" name="TextBox 27"/>
          <p:cNvSpPr txBox="1"/>
          <p:nvPr/>
        </p:nvSpPr>
        <p:spPr>
          <a:xfrm>
            <a:off x="6188833" y="2902864"/>
            <a:ext cx="6076376" cy="7386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29870" indent="-229870">
              <a:buFont typeface="Arial" panose="020B0604020202020204" pitchFamily="34" charset="0"/>
              <a:buChar char="•"/>
            </a:pPr>
            <a:r>
              <a:rPr lang="en-CA" sz="1400" kern="0">
                <a:solidFill>
                  <a:srgbClr val="666666"/>
                </a:solidFill>
                <a:ea typeface="+mn-lt"/>
                <a:cs typeface="+mn-lt"/>
              </a:rPr>
              <a:t>This dynamic dataset shows the prices, status, and other relevant data</a:t>
            </a:r>
            <a:endParaRPr lang="en-US" sz="1400" kern="0">
              <a:solidFill>
                <a:srgbClr val="666666"/>
              </a:solidFill>
              <a:ea typeface="+mn-lt"/>
              <a:cs typeface="+mn-lt"/>
            </a:endParaRPr>
          </a:p>
          <a:p>
            <a:pPr marL="229870" indent="-229870">
              <a:buFont typeface="Arial" panose="020B0604020202020204" pitchFamily="34" charset="0"/>
              <a:buChar char="•"/>
            </a:pPr>
            <a:r>
              <a:rPr lang="en-CA" sz="1400" kern="0">
                <a:solidFill>
                  <a:srgbClr val="666666"/>
                </a:solidFill>
                <a:ea typeface="+mn-lt"/>
                <a:cs typeface="+mn-lt"/>
              </a:rPr>
              <a:t>Below are the </a:t>
            </a:r>
            <a:r>
              <a:rPr lang="en-US" sz="1400" kern="0">
                <a:solidFill>
                  <a:srgbClr val="666666"/>
                </a:solidFill>
                <a:ea typeface="+mn-lt"/>
                <a:cs typeface="+mn-lt"/>
              </a:rPr>
              <a:t>sample related random dataset is created associated with images.</a:t>
            </a:r>
            <a:endParaRPr lang="en-CA" sz="1400" kern="0">
              <a:solidFill>
                <a:srgbClr val="666666"/>
              </a:solidFill>
              <a:ea typeface="+mn-lt"/>
              <a:cs typeface="+mn-lt"/>
            </a:endParaRPr>
          </a:p>
        </p:txBody>
      </p:sp>
      <p:graphicFrame>
        <p:nvGraphicFramePr>
          <p:cNvPr id="30" name="Table 29"/>
          <p:cNvGraphicFramePr>
            <a:graphicFrameLocks noGrp="1"/>
          </p:cNvGraphicFramePr>
          <p:nvPr/>
        </p:nvGraphicFramePr>
        <p:xfrm>
          <a:off x="6422950" y="3670178"/>
          <a:ext cx="5600700" cy="1127445"/>
        </p:xfrm>
        <a:graphic>
          <a:graphicData uri="http://schemas.openxmlformats.org/drawingml/2006/table">
            <a:tbl>
              <a:tblPr firstRow="1" firstCol="1">
                <a:tableStyleId>{F5AB1C69-6EDB-4FF4-983F-18BD219EF322}</a:tableStyleId>
              </a:tblPr>
              <a:tblGrid>
                <a:gridCol w="1275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8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94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3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kern="100">
                          <a:effectLst/>
                        </a:rPr>
                        <a:t>Category</a:t>
                      </a:r>
                      <a:endParaRPr lang="en-CA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kern="100">
                          <a:effectLst/>
                        </a:rPr>
                        <a:t>Product Name</a:t>
                      </a:r>
                      <a:endParaRPr lang="en-CA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kern="100">
                          <a:effectLst/>
                        </a:rPr>
                        <a:t>Price</a:t>
                      </a:r>
                      <a:endParaRPr lang="en-CA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kern="100">
                          <a:effectLst/>
                        </a:rPr>
                        <a:t>Stock Status</a:t>
                      </a:r>
                      <a:endParaRPr lang="en-CA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kern="100">
                          <a:effectLst/>
                        </a:rPr>
                        <a:t>Rating</a:t>
                      </a:r>
                      <a:endParaRPr lang="en-CA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kern="100">
                          <a:effectLst/>
                        </a:rPr>
                        <a:t>Sports &amp; Outdoors</a:t>
                      </a:r>
                      <a:endParaRPr lang="en-CA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kern="100">
                          <a:effectLst/>
                        </a:rPr>
                        <a:t>Sports &amp; Outdoors Product 38</a:t>
                      </a:r>
                      <a:endParaRPr lang="en-CA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kern="100">
                          <a:effectLst/>
                        </a:rPr>
                        <a:t>$128.88</a:t>
                      </a:r>
                      <a:endParaRPr lang="en-CA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kern="100">
                          <a:effectLst/>
                        </a:rPr>
                        <a:t>Out of stock</a:t>
                      </a:r>
                      <a:endParaRPr lang="en-CA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kern="100">
                          <a:effectLst/>
                        </a:rPr>
                        <a:t>1.46</a:t>
                      </a:r>
                      <a:endParaRPr lang="en-CA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kern="100">
                          <a:effectLst/>
                        </a:rPr>
                        <a:t>Beauty &amp; Health</a:t>
                      </a:r>
                      <a:endParaRPr lang="en-CA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kern="100">
                          <a:effectLst/>
                        </a:rPr>
                        <a:t>Beauty &amp; Health Product 73</a:t>
                      </a:r>
                      <a:endParaRPr lang="en-CA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kern="100">
                          <a:effectLst/>
                        </a:rPr>
                        <a:t>$42.89</a:t>
                      </a:r>
                      <a:endParaRPr lang="en-CA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kern="100">
                          <a:effectLst/>
                        </a:rPr>
                        <a:t>In stock</a:t>
                      </a:r>
                      <a:endParaRPr lang="en-CA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kern="100">
                          <a:effectLst/>
                        </a:rPr>
                        <a:t>1.59</a:t>
                      </a:r>
                      <a:endParaRPr lang="en-CA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kern="100">
                          <a:effectLst/>
                        </a:rPr>
                        <a:t>Groceries</a:t>
                      </a:r>
                      <a:endParaRPr lang="en-CA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kern="100">
                          <a:effectLst/>
                        </a:rPr>
                        <a:t>Groceries Product 14</a:t>
                      </a:r>
                      <a:endParaRPr lang="en-CA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kern="100">
                          <a:effectLst/>
                        </a:rPr>
                        <a:t>$184.78</a:t>
                      </a:r>
                      <a:endParaRPr lang="en-CA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kern="100">
                          <a:effectLst/>
                        </a:rPr>
                        <a:t>Out of stock</a:t>
                      </a:r>
                      <a:endParaRPr lang="en-CA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kern="100">
                          <a:effectLst/>
                        </a:rPr>
                        <a:t>3.21</a:t>
                      </a:r>
                      <a:endParaRPr lang="en-CA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kern="100">
                          <a:effectLst/>
                          <a:latin typeface="Calibri" panose="020F0502020204030204"/>
                          <a:ea typeface="Calibri" panose="020F0502020204030204" pitchFamily="34" charset="0"/>
                          <a:cs typeface="Times New Roman" panose="02020603050405020304"/>
                        </a:rPr>
                        <a:t>Electronics</a:t>
                      </a: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kern="100">
                          <a:effectLst/>
                          <a:latin typeface="Calibri" panose="020F0502020204030204"/>
                          <a:ea typeface="Calibri" panose="020F0502020204030204" pitchFamily="34" charset="0"/>
                          <a:cs typeface="Times New Roman" panose="02020603050405020304"/>
                        </a:rPr>
                        <a:t>Electronics Product 92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kern="100">
                          <a:effectLst/>
                          <a:latin typeface="Calibri" panose="020F0502020204030204"/>
                          <a:ea typeface="Calibri" panose="020F0502020204030204" pitchFamily="34" charset="0"/>
                          <a:cs typeface="Times New Roman" panose="02020603050405020304"/>
                        </a:rPr>
                        <a:t>$155.64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kern="100">
                          <a:effectLst/>
                          <a:latin typeface="Calibri" panose="020F0502020204030204"/>
                          <a:ea typeface="Calibri" panose="020F0502020204030204" pitchFamily="34" charset="0"/>
                          <a:cs typeface="Times New Roman" panose="02020603050405020304"/>
                        </a:rPr>
                        <a:t>In stock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kern="100">
                          <a:effectLst/>
                          <a:latin typeface="Calibri" panose="020F0502020204030204"/>
                          <a:ea typeface="Calibri" panose="020F0502020204030204" pitchFamily="34" charset="0"/>
                          <a:cs typeface="Times New Roman" panose="02020603050405020304"/>
                        </a:rPr>
                        <a:t>3.69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2" name="TextBox 81"/>
          <p:cNvSpPr txBox="1"/>
          <p:nvPr/>
        </p:nvSpPr>
        <p:spPr>
          <a:xfrm>
            <a:off x="6231082" y="5356514"/>
            <a:ext cx="554874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229870" indent="-229870">
              <a:buFont typeface="Arial" panose="020B0604020202020204" pitchFamily="34" charset="0"/>
              <a:buChar char="•"/>
            </a:pPr>
            <a:r>
              <a:rPr lang="en-CA" sz="1400" kern="0">
                <a:solidFill>
                  <a:srgbClr val="666666"/>
                </a:solidFill>
                <a:ea typeface="+mn-lt"/>
                <a:cs typeface="+mn-lt"/>
              </a:rPr>
              <a:t>This dataset is used as dummy for the purpose of prototype</a:t>
            </a:r>
            <a:endParaRPr lang="en-US" sz="1400" kern="0">
              <a:solidFill>
                <a:srgbClr val="666666"/>
              </a:solidFill>
              <a:ea typeface="+mn-lt"/>
              <a:cs typeface="+mn-lt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2962921" y="548113"/>
            <a:ext cx="6365119" cy="1709362"/>
            <a:chOff x="3212873" y="602165"/>
            <a:chExt cx="6365119" cy="1709362"/>
          </a:xfrm>
        </p:grpSpPr>
        <p:grpSp>
          <p:nvGrpSpPr>
            <p:cNvPr id="5" name="Group 4"/>
            <p:cNvGrpSpPr/>
            <p:nvPr/>
          </p:nvGrpSpPr>
          <p:grpSpPr>
            <a:xfrm>
              <a:off x="3212873" y="602165"/>
              <a:ext cx="6365119" cy="1709362"/>
              <a:chOff x="4593384" y="2340778"/>
              <a:chExt cx="9683041" cy="2459490"/>
            </a:xfrm>
          </p:grpSpPr>
          <p:grpSp>
            <p:nvGrpSpPr>
              <p:cNvPr id="11" name="Group 3"/>
              <p:cNvGrpSpPr/>
              <p:nvPr/>
            </p:nvGrpSpPr>
            <p:grpSpPr>
              <a:xfrm>
                <a:off x="7700848" y="2340778"/>
                <a:ext cx="3469473" cy="644247"/>
                <a:chOff x="498448" y="2"/>
                <a:chExt cx="5930886" cy="1101307"/>
              </a:xfrm>
            </p:grpSpPr>
            <p:sp>
              <p:nvSpPr>
                <p:cNvPr id="42" name="Freeform 4"/>
                <p:cNvSpPr/>
                <p:nvPr/>
              </p:nvSpPr>
              <p:spPr>
                <a:xfrm>
                  <a:off x="498448" y="2"/>
                  <a:ext cx="5930886" cy="1101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30886" h="1425902">
                      <a:moveTo>
                        <a:pt x="5665456" y="0"/>
                      </a:moveTo>
                      <a:lnTo>
                        <a:pt x="265430" y="0"/>
                      </a:lnTo>
                      <a:cubicBezTo>
                        <a:pt x="265430" y="146050"/>
                        <a:pt x="147320" y="265430"/>
                        <a:pt x="0" y="265430"/>
                      </a:cubicBezTo>
                      <a:lnTo>
                        <a:pt x="0" y="1160472"/>
                      </a:lnTo>
                      <a:cubicBezTo>
                        <a:pt x="146050" y="1160472"/>
                        <a:pt x="265430" y="1278582"/>
                        <a:pt x="265430" y="1425902"/>
                      </a:cubicBezTo>
                      <a:lnTo>
                        <a:pt x="5665456" y="1425902"/>
                      </a:lnTo>
                      <a:cubicBezTo>
                        <a:pt x="5665456" y="1279852"/>
                        <a:pt x="5783566" y="1160472"/>
                        <a:pt x="5930886" y="1160472"/>
                      </a:cubicBezTo>
                      <a:lnTo>
                        <a:pt x="5930886" y="265430"/>
                      </a:lnTo>
                      <a:cubicBezTo>
                        <a:pt x="5784836" y="265430"/>
                        <a:pt x="5665456" y="147320"/>
                        <a:pt x="5665456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rgbClr val="4472C4"/>
                  </a:solidFill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CA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4593384" y="2423639"/>
                <a:ext cx="9683041" cy="2376629"/>
                <a:chOff x="4593384" y="2423639"/>
                <a:chExt cx="9683041" cy="2376629"/>
              </a:xfrm>
            </p:grpSpPr>
            <p:grpSp>
              <p:nvGrpSpPr>
                <p:cNvPr id="15" name="Group 14"/>
                <p:cNvGrpSpPr/>
                <p:nvPr/>
              </p:nvGrpSpPr>
              <p:grpSpPr>
                <a:xfrm>
                  <a:off x="5622210" y="3607008"/>
                  <a:ext cx="978301" cy="978301"/>
                  <a:chOff x="1879387" y="-5515686"/>
                  <a:chExt cx="6350000" cy="6350000"/>
                </a:xfrm>
              </p:grpSpPr>
              <p:sp>
                <p:nvSpPr>
                  <p:cNvPr id="41" name="Freeform 15"/>
                  <p:cNvSpPr/>
                  <p:nvPr/>
                </p:nvSpPr>
                <p:spPr>
                  <a:xfrm>
                    <a:off x="1879387" y="-5515686"/>
                    <a:ext cx="6350000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0000" h="6350000">
                        <a:moveTo>
                          <a:pt x="3175000" y="0"/>
                        </a:moveTo>
                        <a:cubicBezTo>
                          <a:pt x="1421496" y="0"/>
                          <a:pt x="0" y="1421496"/>
                          <a:pt x="0" y="3175000"/>
                        </a:cubicBezTo>
                        <a:cubicBezTo>
                          <a:pt x="0" y="4928504"/>
                          <a:pt x="1421496" y="6350000"/>
                          <a:pt x="3175000" y="6350000"/>
                        </a:cubicBezTo>
                        <a:cubicBezTo>
                          <a:pt x="4928504" y="6350000"/>
                          <a:pt x="6350000" y="4928504"/>
                          <a:pt x="6350000" y="3175000"/>
                        </a:cubicBezTo>
                        <a:cubicBezTo>
                          <a:pt x="6350000" y="1421496"/>
                          <a:pt x="4928504" y="0"/>
                          <a:pt x="3175000" y="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CA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16" name="Group 16"/>
                <p:cNvGrpSpPr/>
                <p:nvPr/>
              </p:nvGrpSpPr>
              <p:grpSpPr>
                <a:xfrm>
                  <a:off x="4593384" y="4053701"/>
                  <a:ext cx="3035951" cy="729903"/>
                  <a:chOff x="565639" y="-1660057"/>
                  <a:chExt cx="5930886" cy="1425902"/>
                </a:xfrm>
              </p:grpSpPr>
              <p:sp>
                <p:nvSpPr>
                  <p:cNvPr id="40" name="Freeform 17"/>
                  <p:cNvSpPr/>
                  <p:nvPr/>
                </p:nvSpPr>
                <p:spPr>
                  <a:xfrm>
                    <a:off x="565639" y="-1660057"/>
                    <a:ext cx="5930886" cy="14259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30886" h="1425902">
                        <a:moveTo>
                          <a:pt x="5665456" y="0"/>
                        </a:moveTo>
                        <a:lnTo>
                          <a:pt x="265430" y="0"/>
                        </a:lnTo>
                        <a:cubicBezTo>
                          <a:pt x="265430" y="146050"/>
                          <a:pt x="147320" y="265430"/>
                          <a:pt x="0" y="265430"/>
                        </a:cubicBezTo>
                        <a:lnTo>
                          <a:pt x="0" y="1160472"/>
                        </a:lnTo>
                        <a:cubicBezTo>
                          <a:pt x="146050" y="1160472"/>
                          <a:pt x="265430" y="1278582"/>
                          <a:pt x="265430" y="1425902"/>
                        </a:cubicBezTo>
                        <a:lnTo>
                          <a:pt x="5665456" y="1425902"/>
                        </a:lnTo>
                        <a:cubicBezTo>
                          <a:pt x="5665456" y="1279852"/>
                          <a:pt x="5783566" y="1160472"/>
                          <a:pt x="5930886" y="1160472"/>
                        </a:cubicBezTo>
                        <a:lnTo>
                          <a:pt x="5930886" y="265430"/>
                        </a:lnTo>
                        <a:cubicBezTo>
                          <a:pt x="5784836" y="265430"/>
                          <a:pt x="5665456" y="147320"/>
                          <a:pt x="5665456" y="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CA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18" name="Group 23"/>
                <p:cNvGrpSpPr/>
                <p:nvPr/>
              </p:nvGrpSpPr>
              <p:grpSpPr>
                <a:xfrm>
                  <a:off x="8946435" y="3607008"/>
                  <a:ext cx="978301" cy="978301"/>
                  <a:chOff x="1879387" y="-5515687"/>
                  <a:chExt cx="6350000" cy="6350000"/>
                </a:xfrm>
              </p:grpSpPr>
              <p:sp>
                <p:nvSpPr>
                  <p:cNvPr id="39" name="Freeform 24"/>
                  <p:cNvSpPr/>
                  <p:nvPr/>
                </p:nvSpPr>
                <p:spPr>
                  <a:xfrm>
                    <a:off x="1879387" y="-5515687"/>
                    <a:ext cx="6350000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0000" h="6350000">
                        <a:moveTo>
                          <a:pt x="3175000" y="0"/>
                        </a:moveTo>
                        <a:cubicBezTo>
                          <a:pt x="1421496" y="0"/>
                          <a:pt x="0" y="1421496"/>
                          <a:pt x="0" y="3175000"/>
                        </a:cubicBezTo>
                        <a:cubicBezTo>
                          <a:pt x="0" y="4928504"/>
                          <a:pt x="1421496" y="6350000"/>
                          <a:pt x="3175000" y="6350000"/>
                        </a:cubicBezTo>
                        <a:cubicBezTo>
                          <a:pt x="4928504" y="6350000"/>
                          <a:pt x="6350000" y="4928504"/>
                          <a:pt x="6350000" y="3175000"/>
                        </a:cubicBezTo>
                        <a:cubicBezTo>
                          <a:pt x="6350000" y="1421496"/>
                          <a:pt x="4928504" y="0"/>
                          <a:pt x="3175000" y="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CA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sp>
              <p:nvSpPr>
                <p:cNvPr id="20" name="TextBox 25"/>
                <p:cNvSpPr txBox="1"/>
                <p:nvPr/>
              </p:nvSpPr>
              <p:spPr>
                <a:xfrm>
                  <a:off x="8996016" y="3671612"/>
                  <a:ext cx="888407" cy="331116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ts val="192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400" i="0" u="none" strike="noStrike" kern="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</a:rPr>
                    <a:t>02</a:t>
                  </a:r>
                </a:p>
              </p:txBody>
            </p:sp>
            <p:grpSp>
              <p:nvGrpSpPr>
                <p:cNvPr id="22" name="Group 26"/>
                <p:cNvGrpSpPr/>
                <p:nvPr/>
              </p:nvGrpSpPr>
              <p:grpSpPr>
                <a:xfrm>
                  <a:off x="7917609" y="4053701"/>
                  <a:ext cx="3035951" cy="729903"/>
                  <a:chOff x="565639" y="-1660057"/>
                  <a:chExt cx="5930886" cy="1425902"/>
                </a:xfrm>
              </p:grpSpPr>
              <p:sp>
                <p:nvSpPr>
                  <p:cNvPr id="38" name="Freeform 27"/>
                  <p:cNvSpPr/>
                  <p:nvPr/>
                </p:nvSpPr>
                <p:spPr>
                  <a:xfrm>
                    <a:off x="565639" y="-1660057"/>
                    <a:ext cx="5930886" cy="14259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30886" h="1425902">
                        <a:moveTo>
                          <a:pt x="5665456" y="0"/>
                        </a:moveTo>
                        <a:lnTo>
                          <a:pt x="265430" y="0"/>
                        </a:lnTo>
                        <a:cubicBezTo>
                          <a:pt x="265430" y="146050"/>
                          <a:pt x="147320" y="265430"/>
                          <a:pt x="0" y="265430"/>
                        </a:cubicBezTo>
                        <a:lnTo>
                          <a:pt x="0" y="1160472"/>
                        </a:lnTo>
                        <a:cubicBezTo>
                          <a:pt x="146050" y="1160472"/>
                          <a:pt x="265430" y="1278582"/>
                          <a:pt x="265430" y="1425902"/>
                        </a:cubicBezTo>
                        <a:lnTo>
                          <a:pt x="5665456" y="1425902"/>
                        </a:lnTo>
                        <a:cubicBezTo>
                          <a:pt x="5665456" y="1279852"/>
                          <a:pt x="5783566" y="1160472"/>
                          <a:pt x="5930886" y="1160472"/>
                        </a:cubicBezTo>
                        <a:lnTo>
                          <a:pt x="5930886" y="265430"/>
                        </a:lnTo>
                        <a:cubicBezTo>
                          <a:pt x="5784836" y="265430"/>
                          <a:pt x="5665456" y="147320"/>
                          <a:pt x="5665456" y="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CA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23" name="Group 33"/>
                <p:cNvGrpSpPr/>
                <p:nvPr/>
              </p:nvGrpSpPr>
              <p:grpSpPr>
                <a:xfrm>
                  <a:off x="12269299" y="3524778"/>
                  <a:ext cx="978301" cy="978301"/>
                  <a:chOff x="1879387" y="-6049426"/>
                  <a:chExt cx="6350000" cy="6350000"/>
                </a:xfrm>
              </p:grpSpPr>
              <p:sp>
                <p:nvSpPr>
                  <p:cNvPr id="37" name="Freeform 34"/>
                  <p:cNvSpPr/>
                  <p:nvPr/>
                </p:nvSpPr>
                <p:spPr>
                  <a:xfrm>
                    <a:off x="1879387" y="-6049426"/>
                    <a:ext cx="6350000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0000" h="6350000">
                        <a:moveTo>
                          <a:pt x="3175000" y="0"/>
                        </a:moveTo>
                        <a:cubicBezTo>
                          <a:pt x="1421496" y="0"/>
                          <a:pt x="0" y="1421496"/>
                          <a:pt x="0" y="3175000"/>
                        </a:cubicBezTo>
                        <a:cubicBezTo>
                          <a:pt x="0" y="4928504"/>
                          <a:pt x="1421496" y="6350000"/>
                          <a:pt x="3175000" y="6350000"/>
                        </a:cubicBezTo>
                        <a:cubicBezTo>
                          <a:pt x="4928504" y="6350000"/>
                          <a:pt x="6350000" y="4928504"/>
                          <a:pt x="6350000" y="3175000"/>
                        </a:cubicBezTo>
                        <a:cubicBezTo>
                          <a:pt x="6350000" y="1421496"/>
                          <a:pt x="4928504" y="0"/>
                          <a:pt x="3175000" y="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CA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sp>
              <p:nvSpPr>
                <p:cNvPr id="24" name="TextBox 35"/>
                <p:cNvSpPr txBox="1"/>
                <p:nvPr/>
              </p:nvSpPr>
              <p:spPr>
                <a:xfrm>
                  <a:off x="12324700" y="3629252"/>
                  <a:ext cx="888407" cy="331116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ts val="192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Calibri" panose="020F0502020204030204"/>
                      <a:cs typeface="Calibri" panose="020F0502020204030204"/>
                    </a:rPr>
                    <a:t>03</a:t>
                  </a:r>
                </a:p>
              </p:txBody>
            </p:sp>
            <p:grpSp>
              <p:nvGrpSpPr>
                <p:cNvPr id="26" name="Group 36"/>
                <p:cNvGrpSpPr/>
                <p:nvPr/>
              </p:nvGrpSpPr>
              <p:grpSpPr>
                <a:xfrm>
                  <a:off x="11240474" y="4053701"/>
                  <a:ext cx="3035951" cy="729903"/>
                  <a:chOff x="565639" y="-1660057"/>
                  <a:chExt cx="5930886" cy="1425902"/>
                </a:xfrm>
              </p:grpSpPr>
              <p:sp>
                <p:nvSpPr>
                  <p:cNvPr id="36" name="Freeform 37"/>
                  <p:cNvSpPr/>
                  <p:nvPr/>
                </p:nvSpPr>
                <p:spPr>
                  <a:xfrm>
                    <a:off x="565639" y="-1660057"/>
                    <a:ext cx="5930886" cy="14259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30886" h="1425902">
                        <a:moveTo>
                          <a:pt x="5665456" y="0"/>
                        </a:moveTo>
                        <a:lnTo>
                          <a:pt x="265430" y="0"/>
                        </a:lnTo>
                        <a:cubicBezTo>
                          <a:pt x="265430" y="146050"/>
                          <a:pt x="147320" y="265430"/>
                          <a:pt x="0" y="265430"/>
                        </a:cubicBezTo>
                        <a:lnTo>
                          <a:pt x="0" y="1160472"/>
                        </a:lnTo>
                        <a:cubicBezTo>
                          <a:pt x="146050" y="1160472"/>
                          <a:pt x="265430" y="1278582"/>
                          <a:pt x="265430" y="1425902"/>
                        </a:cubicBezTo>
                        <a:lnTo>
                          <a:pt x="5665456" y="1425902"/>
                        </a:lnTo>
                        <a:cubicBezTo>
                          <a:pt x="5665456" y="1279852"/>
                          <a:pt x="5783566" y="1160472"/>
                          <a:pt x="5930886" y="1160472"/>
                        </a:cubicBezTo>
                        <a:lnTo>
                          <a:pt x="5930886" y="265430"/>
                        </a:lnTo>
                        <a:cubicBezTo>
                          <a:pt x="5784836" y="265430"/>
                          <a:pt x="5665456" y="147320"/>
                          <a:pt x="5665456" y="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CA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sp>
              <p:nvSpPr>
                <p:cNvPr id="29" name="TextBox 52"/>
                <p:cNvSpPr txBox="1"/>
                <p:nvPr/>
              </p:nvSpPr>
              <p:spPr>
                <a:xfrm>
                  <a:off x="7919187" y="2423639"/>
                  <a:ext cx="3029328" cy="433614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ts val="252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b="1" kern="0">
                      <a:solidFill>
                        <a:srgbClr val="404040"/>
                      </a:solidFill>
                      <a:latin typeface="+mj-lt"/>
                    </a:rPr>
                    <a:t>Types</a:t>
                  </a:r>
                  <a:r>
                    <a:rPr kumimoji="0" lang="en-US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+mj-lt"/>
                    </a:rPr>
                    <a:t> of Data</a:t>
                  </a:r>
                  <a:endParaRPr lang="en-US" b="1" i="0" u="none" strike="noStrike" kern="0" cap="none" spc="0" normalizeH="0" baseline="0" noProof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+mj-lt"/>
                    <a:cs typeface="Calibri Light" panose="020F0302020204030204"/>
                  </a:endParaRPr>
                </a:p>
              </p:txBody>
            </p:sp>
            <p:sp>
              <p:nvSpPr>
                <p:cNvPr id="31" name="TextBox 56"/>
                <p:cNvSpPr txBox="1"/>
                <p:nvPr/>
              </p:nvSpPr>
              <p:spPr>
                <a:xfrm>
                  <a:off x="4809599" y="4133506"/>
                  <a:ext cx="2576625" cy="619976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lvl="0" algn="ctr"/>
                  <a:r>
                    <a:rPr lang="en-US" sz="1400" b="1"/>
                    <a:t>Walmart Inventory Images</a:t>
                  </a:r>
                  <a:endParaRPr lang="en-CA" sz="1400"/>
                </a:p>
              </p:txBody>
            </p:sp>
            <p:sp>
              <p:nvSpPr>
                <p:cNvPr id="32" name="TextBox 59"/>
                <p:cNvSpPr txBox="1"/>
                <p:nvPr/>
              </p:nvSpPr>
              <p:spPr>
                <a:xfrm>
                  <a:off x="8221070" y="4180292"/>
                  <a:ext cx="2608824" cy="619976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lvl="0" algn="ctr"/>
                  <a:r>
                    <a:rPr lang="en-US" sz="1400" b="1"/>
                    <a:t>Real Time Inventory data</a:t>
                  </a:r>
                  <a:endParaRPr lang="en-CA" sz="1400" b="1"/>
                </a:p>
              </p:txBody>
            </p:sp>
            <p:sp>
              <p:nvSpPr>
                <p:cNvPr id="33" name="TextBox 62"/>
                <p:cNvSpPr txBox="1"/>
                <p:nvPr/>
              </p:nvSpPr>
              <p:spPr>
                <a:xfrm>
                  <a:off x="11627581" y="4092786"/>
                  <a:ext cx="2406383" cy="619977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lvl="0" algn="ctr"/>
                  <a:r>
                    <a:rPr lang="en-CA" sz="1400" b="1"/>
                    <a:t>User-Generated Images</a:t>
                  </a: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5650203" y="3687335"/>
                  <a:ext cx="888407" cy="331116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ts val="192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</a:rPr>
                    <a:t>01</a:t>
                  </a:r>
                </a:p>
              </p:txBody>
            </p:sp>
          </p:grpSp>
        </p:grpSp>
        <p:cxnSp>
          <p:nvCxnSpPr>
            <p:cNvPr id="6" name="Connector: Elbow 5"/>
            <p:cNvCxnSpPr/>
            <p:nvPr/>
          </p:nvCxnSpPr>
          <p:spPr>
            <a:xfrm rot="5400000">
              <a:off x="6157633" y="1263446"/>
              <a:ext cx="462904" cy="1270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or: Elbow 6"/>
            <p:cNvCxnSpPr>
              <a:endCxn id="55" idx="0"/>
            </p:cNvCxnSpPr>
            <p:nvPr/>
          </p:nvCxnSpPr>
          <p:spPr>
            <a:xfrm rot="10800000" flipV="1">
              <a:off x="4199567" y="1269796"/>
              <a:ext cx="2189519" cy="21875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Elbow 8"/>
            <p:cNvCxnSpPr/>
            <p:nvPr/>
          </p:nvCxnSpPr>
          <p:spPr>
            <a:xfrm>
              <a:off x="6423535" y="1267848"/>
              <a:ext cx="2128857" cy="182463"/>
            </a:xfrm>
            <a:prstGeom prst="bentConnector3">
              <a:avLst>
                <a:gd name="adj1" fmla="val 9966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/>
          <p:cNvSpPr/>
          <p:nvPr/>
        </p:nvSpPr>
        <p:spPr>
          <a:xfrm>
            <a:off x="-98020" y="-972"/>
            <a:ext cx="112097" cy="685218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Rectangle 45"/>
          <p:cNvSpPr/>
          <p:nvPr/>
        </p:nvSpPr>
        <p:spPr>
          <a:xfrm>
            <a:off x="4333" y="-3556"/>
            <a:ext cx="45719" cy="686069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purple bicycle with black wheels&#10;&#10;Description automatically generated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5977" y="5742316"/>
            <a:ext cx="1490414" cy="9517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/>
      <p:bldP spid="17" grpId="0"/>
      <p:bldP spid="28" grpId="0"/>
      <p:bldP spid="8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9433621" y="6521066"/>
            <a:ext cx="2743200" cy="365125"/>
          </a:xfrm>
        </p:spPr>
        <p:txBody>
          <a:bodyPr/>
          <a:lstStyle/>
          <a:p>
            <a:fld id="{D6B2386E-0645-40B8-AA05-A4D5801C18A8}" type="slidenum">
              <a:rPr lang="en-CA" smtClean="0"/>
              <a:t>4</a:t>
            </a:fld>
            <a:endParaRPr lang="en-CA"/>
          </a:p>
        </p:txBody>
      </p:sp>
      <p:sp>
        <p:nvSpPr>
          <p:cNvPr id="2" name="Freeform 2"/>
          <p:cNvSpPr/>
          <p:nvPr/>
        </p:nvSpPr>
        <p:spPr>
          <a:xfrm>
            <a:off x="10633435" y="14768"/>
            <a:ext cx="1558566" cy="365125"/>
          </a:xfrm>
          <a:custGeom>
            <a:avLst/>
            <a:gdLst/>
            <a:ahLst/>
            <a:cxnLst/>
            <a:rect l="l" t="t" r="r" b="b"/>
            <a:pathLst>
              <a:path w="2907839" h="696085">
                <a:moveTo>
                  <a:pt x="0" y="0"/>
                </a:moveTo>
                <a:lnTo>
                  <a:pt x="2907839" y="0"/>
                </a:lnTo>
                <a:lnTo>
                  <a:pt x="2907839" y="696085"/>
                </a:lnTo>
                <a:lnTo>
                  <a:pt x="0" y="6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6" name="Group 5"/>
          <p:cNvGrpSpPr/>
          <p:nvPr/>
        </p:nvGrpSpPr>
        <p:grpSpPr>
          <a:xfrm>
            <a:off x="524824" y="3707324"/>
            <a:ext cx="11142348" cy="2817265"/>
            <a:chOff x="524824" y="3707324"/>
            <a:chExt cx="11142348" cy="2817265"/>
          </a:xfrm>
        </p:grpSpPr>
        <p:sp>
          <p:nvSpPr>
            <p:cNvPr id="909" name="TextBox 7"/>
            <p:cNvSpPr txBox="1"/>
            <p:nvPr/>
          </p:nvSpPr>
          <p:spPr>
            <a:xfrm>
              <a:off x="524824" y="3858244"/>
              <a:ext cx="1802511" cy="26663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  <p:sp>
          <p:nvSpPr>
            <p:cNvPr id="905" name="TextBox 13"/>
            <p:cNvSpPr txBox="1"/>
            <p:nvPr/>
          </p:nvSpPr>
          <p:spPr>
            <a:xfrm>
              <a:off x="5194743" y="3858244"/>
              <a:ext cx="1802511" cy="26663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  <p:grpSp>
          <p:nvGrpSpPr>
            <p:cNvPr id="777" name="Group 22"/>
            <p:cNvGrpSpPr/>
            <p:nvPr/>
          </p:nvGrpSpPr>
          <p:grpSpPr>
            <a:xfrm>
              <a:off x="641805" y="4549780"/>
              <a:ext cx="1568549" cy="1873097"/>
              <a:chOff x="0" y="-369367"/>
              <a:chExt cx="796719" cy="949978"/>
            </a:xfrm>
          </p:grpSpPr>
          <p:sp>
            <p:nvSpPr>
              <p:cNvPr id="898" name="Freeform 23"/>
              <p:cNvSpPr/>
              <p:nvPr/>
            </p:nvSpPr>
            <p:spPr>
              <a:xfrm>
                <a:off x="0" y="-369367"/>
                <a:ext cx="796719" cy="949978"/>
              </a:xfrm>
              <a:custGeom>
                <a:avLst/>
                <a:gdLst/>
                <a:ahLst/>
                <a:cxnLst/>
                <a:rect l="l" t="t" r="r" b="b"/>
                <a:pathLst>
                  <a:path w="796719" h="580611">
                    <a:moveTo>
                      <a:pt x="96554" y="0"/>
                    </a:moveTo>
                    <a:lnTo>
                      <a:pt x="700165" y="0"/>
                    </a:lnTo>
                    <a:cubicBezTo>
                      <a:pt x="753490" y="0"/>
                      <a:pt x="796719" y="43229"/>
                      <a:pt x="796719" y="96554"/>
                    </a:cubicBezTo>
                    <a:lnTo>
                      <a:pt x="796719" y="484058"/>
                    </a:lnTo>
                    <a:cubicBezTo>
                      <a:pt x="796719" y="537383"/>
                      <a:pt x="753490" y="580611"/>
                      <a:pt x="700165" y="580611"/>
                    </a:cubicBezTo>
                    <a:lnTo>
                      <a:pt x="96554" y="580611"/>
                    </a:lnTo>
                    <a:cubicBezTo>
                      <a:pt x="43229" y="580611"/>
                      <a:pt x="0" y="537383"/>
                      <a:pt x="0" y="484058"/>
                    </a:cubicBezTo>
                    <a:lnTo>
                      <a:pt x="0" y="96554"/>
                    </a:lnTo>
                    <a:cubicBezTo>
                      <a:pt x="0" y="43229"/>
                      <a:pt x="43229" y="0"/>
                      <a:pt x="96554" y="0"/>
                    </a:cubicBezTo>
                    <a:close/>
                  </a:path>
                </a:pathLst>
              </a:custGeom>
              <a:solidFill>
                <a:srgbClr val="7D6BB9">
                  <a:alpha val="50000"/>
                </a:srgbClr>
              </a:solidFill>
              <a:ln cap="rnd">
                <a:noFill/>
                <a:prstDash val="dash"/>
                <a:round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899" name="TextBox 24"/>
              <p:cNvSpPr txBox="1"/>
              <p:nvPr/>
            </p:nvSpPr>
            <p:spPr>
              <a:xfrm>
                <a:off x="0" y="-47625"/>
                <a:ext cx="796719" cy="6282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779" name="Group 28"/>
            <p:cNvGrpSpPr/>
            <p:nvPr/>
          </p:nvGrpSpPr>
          <p:grpSpPr>
            <a:xfrm>
              <a:off x="2976764" y="4549780"/>
              <a:ext cx="1568549" cy="1873099"/>
              <a:chOff x="0" y="-369367"/>
              <a:chExt cx="796719" cy="949979"/>
            </a:xfrm>
          </p:grpSpPr>
          <p:sp>
            <p:nvSpPr>
              <p:cNvPr id="894" name="Freeform 29"/>
              <p:cNvSpPr/>
              <p:nvPr/>
            </p:nvSpPr>
            <p:spPr>
              <a:xfrm>
                <a:off x="0" y="-369367"/>
                <a:ext cx="796719" cy="949979"/>
              </a:xfrm>
              <a:custGeom>
                <a:avLst/>
                <a:gdLst/>
                <a:ahLst/>
                <a:cxnLst/>
                <a:rect l="l" t="t" r="r" b="b"/>
                <a:pathLst>
                  <a:path w="796719" h="580611">
                    <a:moveTo>
                      <a:pt x="96554" y="0"/>
                    </a:moveTo>
                    <a:lnTo>
                      <a:pt x="700165" y="0"/>
                    </a:lnTo>
                    <a:cubicBezTo>
                      <a:pt x="753490" y="0"/>
                      <a:pt x="796719" y="43229"/>
                      <a:pt x="796719" y="96554"/>
                    </a:cubicBezTo>
                    <a:lnTo>
                      <a:pt x="796719" y="484058"/>
                    </a:lnTo>
                    <a:cubicBezTo>
                      <a:pt x="796719" y="537383"/>
                      <a:pt x="753490" y="580611"/>
                      <a:pt x="700165" y="580611"/>
                    </a:cubicBezTo>
                    <a:lnTo>
                      <a:pt x="96554" y="580611"/>
                    </a:lnTo>
                    <a:cubicBezTo>
                      <a:pt x="43229" y="580611"/>
                      <a:pt x="0" y="537383"/>
                      <a:pt x="0" y="484058"/>
                    </a:cubicBezTo>
                    <a:lnTo>
                      <a:pt x="0" y="96554"/>
                    </a:lnTo>
                    <a:cubicBezTo>
                      <a:pt x="0" y="43229"/>
                      <a:pt x="43229" y="0"/>
                      <a:pt x="96554" y="0"/>
                    </a:cubicBezTo>
                    <a:close/>
                  </a:path>
                </a:pathLst>
              </a:custGeom>
              <a:solidFill>
                <a:srgbClr val="C065A8">
                  <a:alpha val="50000"/>
                </a:srgbClr>
              </a:solidFill>
              <a:ln cap="rnd">
                <a:noFill/>
                <a:prstDash val="dash"/>
                <a:round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895" name="TextBox 30"/>
              <p:cNvSpPr txBox="1"/>
              <p:nvPr/>
            </p:nvSpPr>
            <p:spPr>
              <a:xfrm>
                <a:off x="0" y="-47625"/>
                <a:ext cx="796719" cy="6282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781" name="Group 37"/>
            <p:cNvGrpSpPr/>
            <p:nvPr/>
          </p:nvGrpSpPr>
          <p:grpSpPr>
            <a:xfrm>
              <a:off x="746056" y="3707324"/>
              <a:ext cx="471878" cy="472589"/>
              <a:chOff x="0" y="0"/>
              <a:chExt cx="900552" cy="900552"/>
            </a:xfrm>
          </p:grpSpPr>
          <p:grpSp>
            <p:nvGrpSpPr>
              <p:cNvPr id="890" name="Group 38"/>
              <p:cNvGrpSpPr/>
              <p:nvPr/>
            </p:nvGrpSpPr>
            <p:grpSpPr>
              <a:xfrm>
                <a:off x="0" y="0"/>
                <a:ext cx="900552" cy="900552"/>
                <a:chOff x="0" y="0"/>
                <a:chExt cx="812800" cy="812800"/>
              </a:xfrm>
            </p:grpSpPr>
            <p:sp>
              <p:nvSpPr>
                <p:cNvPr id="892" name="Freeform 3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7D6BB9"/>
                </a:solidFill>
                <a:ln w="76200" cap="sq">
                  <a:solidFill>
                    <a:srgbClr val="FFF9F6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893" name="TextBox 40"/>
                <p:cNvSpPr txBox="1"/>
                <p:nvPr/>
              </p:nvSpPr>
              <p:spPr>
                <a:xfrm>
                  <a:off x="76200" y="28575"/>
                  <a:ext cx="660400" cy="7080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00"/>
                    </a:lnSpc>
                  </a:pPr>
                  <a:endParaRPr/>
                </a:p>
              </p:txBody>
            </p:sp>
          </p:grpSp>
          <p:sp>
            <p:nvSpPr>
              <p:cNvPr id="891" name="TextBox 41"/>
              <p:cNvSpPr txBox="1"/>
              <p:nvPr/>
            </p:nvSpPr>
            <p:spPr>
              <a:xfrm>
                <a:off x="126675" y="142743"/>
                <a:ext cx="647199" cy="64342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825"/>
                  </a:lnSpc>
                </a:pPr>
                <a:r>
                  <a:rPr lang="en-US" sz="2020">
                    <a:solidFill>
                      <a:srgbClr val="FFFFFF"/>
                    </a:solidFill>
                  </a:rPr>
                  <a:t>06</a:t>
                </a:r>
              </a:p>
            </p:txBody>
          </p:sp>
        </p:grpSp>
        <p:grpSp>
          <p:nvGrpSpPr>
            <p:cNvPr id="783" name="Group 47"/>
            <p:cNvGrpSpPr/>
            <p:nvPr/>
          </p:nvGrpSpPr>
          <p:grpSpPr>
            <a:xfrm>
              <a:off x="3081016" y="3707324"/>
              <a:ext cx="471878" cy="472589"/>
              <a:chOff x="0" y="0"/>
              <a:chExt cx="900552" cy="900552"/>
            </a:xfrm>
          </p:grpSpPr>
          <p:grpSp>
            <p:nvGrpSpPr>
              <p:cNvPr id="882" name="Group 48"/>
              <p:cNvGrpSpPr/>
              <p:nvPr/>
            </p:nvGrpSpPr>
            <p:grpSpPr>
              <a:xfrm>
                <a:off x="0" y="0"/>
                <a:ext cx="900552" cy="900552"/>
                <a:chOff x="0" y="0"/>
                <a:chExt cx="812800" cy="812800"/>
              </a:xfrm>
            </p:grpSpPr>
            <p:sp>
              <p:nvSpPr>
                <p:cNvPr id="884" name="Freeform 4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C165A8"/>
                </a:solidFill>
                <a:ln w="76200" cap="sq">
                  <a:solidFill>
                    <a:srgbClr val="FFF9F6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885" name="TextBox 50"/>
                <p:cNvSpPr txBox="1"/>
                <p:nvPr/>
              </p:nvSpPr>
              <p:spPr>
                <a:xfrm>
                  <a:off x="76200" y="28575"/>
                  <a:ext cx="660400" cy="7080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00"/>
                    </a:lnSpc>
                  </a:pPr>
                  <a:endParaRPr/>
                </a:p>
              </p:txBody>
            </p:sp>
          </p:grpSp>
          <p:sp>
            <p:nvSpPr>
              <p:cNvPr id="883" name="TextBox 51"/>
              <p:cNvSpPr txBox="1"/>
              <p:nvPr/>
            </p:nvSpPr>
            <p:spPr>
              <a:xfrm>
                <a:off x="126677" y="158361"/>
                <a:ext cx="647199" cy="64342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825"/>
                  </a:lnSpc>
                </a:pPr>
                <a:r>
                  <a:rPr lang="en-US" sz="2020">
                    <a:solidFill>
                      <a:srgbClr val="FFFFFF"/>
                    </a:solidFill>
                  </a:rPr>
                  <a:t>07</a:t>
                </a:r>
              </a:p>
            </p:txBody>
          </p:sp>
        </p:grpSp>
        <p:sp>
          <p:nvSpPr>
            <p:cNvPr id="785" name="AutoShape 53"/>
            <p:cNvSpPr/>
            <p:nvPr/>
          </p:nvSpPr>
          <p:spPr>
            <a:xfrm flipV="1">
              <a:off x="2314107" y="5160733"/>
              <a:ext cx="545595" cy="6665"/>
            </a:xfrm>
            <a:prstGeom prst="line">
              <a:avLst/>
            </a:prstGeom>
            <a:ln w="19050" cap="flat">
              <a:solidFill>
                <a:srgbClr val="000000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787" name="AutoShape 55"/>
            <p:cNvSpPr/>
            <p:nvPr/>
          </p:nvSpPr>
          <p:spPr>
            <a:xfrm flipV="1">
              <a:off x="4649066" y="5160733"/>
              <a:ext cx="545595" cy="6665"/>
            </a:xfrm>
            <a:prstGeom prst="line">
              <a:avLst/>
            </a:prstGeom>
            <a:ln w="19050" cap="flat">
              <a:solidFill>
                <a:srgbClr val="000000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CA"/>
            </a:p>
          </p:txBody>
        </p:sp>
        <p:grpSp>
          <p:nvGrpSpPr>
            <p:cNvPr id="790" name="Group 62"/>
            <p:cNvGrpSpPr/>
            <p:nvPr/>
          </p:nvGrpSpPr>
          <p:grpSpPr>
            <a:xfrm>
              <a:off x="5311723" y="4576873"/>
              <a:ext cx="1568549" cy="1846003"/>
              <a:chOff x="0" y="-355626"/>
              <a:chExt cx="796719" cy="936237"/>
            </a:xfrm>
          </p:grpSpPr>
          <p:sp>
            <p:nvSpPr>
              <p:cNvPr id="876" name="Freeform 63"/>
              <p:cNvSpPr/>
              <p:nvPr/>
            </p:nvSpPr>
            <p:spPr>
              <a:xfrm>
                <a:off x="0" y="-355626"/>
                <a:ext cx="796719" cy="936237"/>
              </a:xfrm>
              <a:custGeom>
                <a:avLst/>
                <a:gdLst/>
                <a:ahLst/>
                <a:cxnLst/>
                <a:rect l="l" t="t" r="r" b="b"/>
                <a:pathLst>
                  <a:path w="796719" h="580611">
                    <a:moveTo>
                      <a:pt x="96554" y="0"/>
                    </a:moveTo>
                    <a:lnTo>
                      <a:pt x="700165" y="0"/>
                    </a:lnTo>
                    <a:cubicBezTo>
                      <a:pt x="753490" y="0"/>
                      <a:pt x="796719" y="43229"/>
                      <a:pt x="796719" y="96554"/>
                    </a:cubicBezTo>
                    <a:lnTo>
                      <a:pt x="796719" y="484058"/>
                    </a:lnTo>
                    <a:cubicBezTo>
                      <a:pt x="796719" y="537383"/>
                      <a:pt x="753490" y="580611"/>
                      <a:pt x="700165" y="580611"/>
                    </a:cubicBezTo>
                    <a:lnTo>
                      <a:pt x="96554" y="580611"/>
                    </a:lnTo>
                    <a:cubicBezTo>
                      <a:pt x="43229" y="580611"/>
                      <a:pt x="0" y="537383"/>
                      <a:pt x="0" y="484058"/>
                    </a:cubicBezTo>
                    <a:lnTo>
                      <a:pt x="0" y="96554"/>
                    </a:lnTo>
                    <a:cubicBezTo>
                      <a:pt x="0" y="43229"/>
                      <a:pt x="43229" y="0"/>
                      <a:pt x="96554" y="0"/>
                    </a:cubicBezTo>
                    <a:close/>
                  </a:path>
                </a:pathLst>
              </a:custGeom>
              <a:solidFill>
                <a:srgbClr val="8B4466">
                  <a:alpha val="50000"/>
                </a:srgbClr>
              </a:solidFill>
              <a:ln cap="rnd">
                <a:noFill/>
                <a:prstDash val="dash"/>
                <a:round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877" name="TextBox 64"/>
              <p:cNvSpPr txBox="1"/>
              <p:nvPr/>
            </p:nvSpPr>
            <p:spPr>
              <a:xfrm>
                <a:off x="0" y="-47625"/>
                <a:ext cx="796719" cy="6282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792" name="Group 70"/>
            <p:cNvGrpSpPr/>
            <p:nvPr/>
          </p:nvGrpSpPr>
          <p:grpSpPr>
            <a:xfrm>
              <a:off x="5415975" y="3707324"/>
              <a:ext cx="471878" cy="472589"/>
              <a:chOff x="0" y="0"/>
              <a:chExt cx="900552" cy="900552"/>
            </a:xfrm>
          </p:grpSpPr>
          <p:grpSp>
            <p:nvGrpSpPr>
              <p:cNvPr id="868" name="Group 71"/>
              <p:cNvGrpSpPr/>
              <p:nvPr/>
            </p:nvGrpSpPr>
            <p:grpSpPr>
              <a:xfrm>
                <a:off x="0" y="0"/>
                <a:ext cx="900552" cy="900552"/>
                <a:chOff x="0" y="0"/>
                <a:chExt cx="812800" cy="812800"/>
              </a:xfrm>
            </p:grpSpPr>
            <p:sp>
              <p:nvSpPr>
                <p:cNvPr id="870" name="Freeform 72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8B4466"/>
                </a:solidFill>
                <a:ln w="76200" cap="sq">
                  <a:solidFill>
                    <a:srgbClr val="FFF9F6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871" name="TextBox 73"/>
                <p:cNvSpPr txBox="1"/>
                <p:nvPr/>
              </p:nvSpPr>
              <p:spPr>
                <a:xfrm>
                  <a:off x="76200" y="28575"/>
                  <a:ext cx="660400" cy="7080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00"/>
                    </a:lnSpc>
                  </a:pPr>
                  <a:endParaRPr/>
                </a:p>
              </p:txBody>
            </p:sp>
          </p:grpSp>
          <p:sp>
            <p:nvSpPr>
              <p:cNvPr id="869" name="TextBox 74"/>
              <p:cNvSpPr txBox="1"/>
              <p:nvPr/>
            </p:nvSpPr>
            <p:spPr>
              <a:xfrm>
                <a:off x="126677" y="106701"/>
                <a:ext cx="647199" cy="64342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825"/>
                  </a:lnSpc>
                </a:pPr>
                <a:r>
                  <a:rPr lang="en-US" sz="2020">
                    <a:solidFill>
                      <a:srgbClr val="FFFFFF"/>
                    </a:solidFill>
                  </a:rPr>
                  <a:t>08</a:t>
                </a:r>
              </a:p>
            </p:txBody>
          </p:sp>
        </p:grpSp>
        <p:sp>
          <p:nvSpPr>
            <p:cNvPr id="794" name="AutoShape 76"/>
            <p:cNvSpPr/>
            <p:nvPr/>
          </p:nvSpPr>
          <p:spPr>
            <a:xfrm flipV="1">
              <a:off x="6984026" y="5160733"/>
              <a:ext cx="545595" cy="6665"/>
            </a:xfrm>
            <a:prstGeom prst="line">
              <a:avLst/>
            </a:prstGeom>
            <a:ln w="19050" cap="flat">
              <a:solidFill>
                <a:srgbClr val="000000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CA"/>
            </a:p>
          </p:txBody>
        </p:sp>
        <p:grpSp>
          <p:nvGrpSpPr>
            <p:cNvPr id="798" name="Group 86"/>
            <p:cNvGrpSpPr/>
            <p:nvPr/>
          </p:nvGrpSpPr>
          <p:grpSpPr>
            <a:xfrm>
              <a:off x="7646683" y="4607848"/>
              <a:ext cx="1568549" cy="1815028"/>
              <a:chOff x="0" y="-339916"/>
              <a:chExt cx="796719" cy="920527"/>
            </a:xfrm>
          </p:grpSpPr>
          <p:sp>
            <p:nvSpPr>
              <p:cNvPr id="860" name="Freeform 87"/>
              <p:cNvSpPr/>
              <p:nvPr/>
            </p:nvSpPr>
            <p:spPr>
              <a:xfrm>
                <a:off x="0" y="-339916"/>
                <a:ext cx="796719" cy="920527"/>
              </a:xfrm>
              <a:custGeom>
                <a:avLst/>
                <a:gdLst/>
                <a:ahLst/>
                <a:cxnLst/>
                <a:rect l="l" t="t" r="r" b="b"/>
                <a:pathLst>
                  <a:path w="796719" h="580611">
                    <a:moveTo>
                      <a:pt x="96554" y="0"/>
                    </a:moveTo>
                    <a:lnTo>
                      <a:pt x="700165" y="0"/>
                    </a:lnTo>
                    <a:cubicBezTo>
                      <a:pt x="753490" y="0"/>
                      <a:pt x="796719" y="43229"/>
                      <a:pt x="796719" y="96554"/>
                    </a:cubicBezTo>
                    <a:lnTo>
                      <a:pt x="796719" y="484058"/>
                    </a:lnTo>
                    <a:cubicBezTo>
                      <a:pt x="796719" y="537383"/>
                      <a:pt x="753490" y="580611"/>
                      <a:pt x="700165" y="580611"/>
                    </a:cubicBezTo>
                    <a:lnTo>
                      <a:pt x="96554" y="580611"/>
                    </a:lnTo>
                    <a:cubicBezTo>
                      <a:pt x="43229" y="580611"/>
                      <a:pt x="0" y="537383"/>
                      <a:pt x="0" y="484058"/>
                    </a:cubicBezTo>
                    <a:lnTo>
                      <a:pt x="0" y="96554"/>
                    </a:lnTo>
                    <a:cubicBezTo>
                      <a:pt x="0" y="43229"/>
                      <a:pt x="43229" y="0"/>
                      <a:pt x="96554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cap="rnd">
                <a:noFill/>
                <a:prstDash val="dash"/>
                <a:round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861" name="TextBox 88"/>
              <p:cNvSpPr txBox="1"/>
              <p:nvPr/>
            </p:nvSpPr>
            <p:spPr>
              <a:xfrm>
                <a:off x="0" y="-47625"/>
                <a:ext cx="796719" cy="6282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800" name="Group 94"/>
            <p:cNvGrpSpPr/>
            <p:nvPr/>
          </p:nvGrpSpPr>
          <p:grpSpPr>
            <a:xfrm>
              <a:off x="7750934" y="3707324"/>
              <a:ext cx="471878" cy="472589"/>
              <a:chOff x="0" y="0"/>
              <a:chExt cx="900552" cy="900552"/>
            </a:xfrm>
          </p:grpSpPr>
          <p:grpSp>
            <p:nvGrpSpPr>
              <p:cNvPr id="852" name="Group 95"/>
              <p:cNvGrpSpPr/>
              <p:nvPr/>
            </p:nvGrpSpPr>
            <p:grpSpPr>
              <a:xfrm>
                <a:off x="0" y="0"/>
                <a:ext cx="900552" cy="900552"/>
                <a:chOff x="0" y="0"/>
                <a:chExt cx="812800" cy="812800"/>
              </a:xfrm>
            </p:grpSpPr>
            <p:sp>
              <p:nvSpPr>
                <p:cNvPr id="854" name="Freeform 9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76200" cap="sq">
                  <a:solidFill>
                    <a:srgbClr val="FFF9F6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855" name="TextBox 97"/>
                <p:cNvSpPr txBox="1"/>
                <p:nvPr/>
              </p:nvSpPr>
              <p:spPr>
                <a:xfrm>
                  <a:off x="76200" y="28575"/>
                  <a:ext cx="660400" cy="7080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00"/>
                    </a:lnSpc>
                  </a:pPr>
                  <a:endParaRPr/>
                </a:p>
              </p:txBody>
            </p:sp>
          </p:grpSp>
          <p:sp>
            <p:nvSpPr>
              <p:cNvPr id="853" name="TextBox 98"/>
              <p:cNvSpPr txBox="1"/>
              <p:nvPr/>
            </p:nvSpPr>
            <p:spPr>
              <a:xfrm>
                <a:off x="145419" y="110382"/>
                <a:ext cx="647199" cy="64342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825"/>
                  </a:lnSpc>
                </a:pPr>
                <a:r>
                  <a:rPr lang="en-US" sz="2020">
                    <a:solidFill>
                      <a:srgbClr val="FFFFFF"/>
                    </a:solidFill>
                  </a:rPr>
                  <a:t>09</a:t>
                </a:r>
              </a:p>
            </p:txBody>
          </p:sp>
        </p:grpSp>
        <p:sp>
          <p:nvSpPr>
            <p:cNvPr id="851" name="TextBox 102"/>
            <p:cNvSpPr txBox="1"/>
            <p:nvPr/>
          </p:nvSpPr>
          <p:spPr>
            <a:xfrm>
              <a:off x="9864661" y="3858244"/>
              <a:ext cx="1802511" cy="26663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  <p:sp>
          <p:nvSpPr>
            <p:cNvPr id="803" name="AutoShape 103"/>
            <p:cNvSpPr/>
            <p:nvPr/>
          </p:nvSpPr>
          <p:spPr>
            <a:xfrm flipV="1">
              <a:off x="9318985" y="5160733"/>
              <a:ext cx="545595" cy="6665"/>
            </a:xfrm>
            <a:prstGeom prst="line">
              <a:avLst/>
            </a:prstGeom>
            <a:ln w="19050" cap="flat">
              <a:solidFill>
                <a:srgbClr val="000000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CA"/>
            </a:p>
          </p:txBody>
        </p:sp>
        <p:grpSp>
          <p:nvGrpSpPr>
            <p:cNvPr id="806" name="Group 110"/>
            <p:cNvGrpSpPr/>
            <p:nvPr/>
          </p:nvGrpSpPr>
          <p:grpSpPr>
            <a:xfrm>
              <a:off x="9981642" y="4600355"/>
              <a:ext cx="1568549" cy="1822521"/>
              <a:chOff x="0" y="-343716"/>
              <a:chExt cx="796719" cy="924327"/>
            </a:xfrm>
          </p:grpSpPr>
          <p:sp>
            <p:nvSpPr>
              <p:cNvPr id="844" name="Freeform 111"/>
              <p:cNvSpPr/>
              <p:nvPr/>
            </p:nvSpPr>
            <p:spPr>
              <a:xfrm>
                <a:off x="0" y="-343716"/>
                <a:ext cx="796719" cy="924327"/>
              </a:xfrm>
              <a:custGeom>
                <a:avLst/>
                <a:gdLst/>
                <a:ahLst/>
                <a:cxnLst/>
                <a:rect l="l" t="t" r="r" b="b"/>
                <a:pathLst>
                  <a:path w="796719" h="580611">
                    <a:moveTo>
                      <a:pt x="96554" y="0"/>
                    </a:moveTo>
                    <a:lnTo>
                      <a:pt x="700165" y="0"/>
                    </a:lnTo>
                    <a:cubicBezTo>
                      <a:pt x="753490" y="0"/>
                      <a:pt x="796719" y="43229"/>
                      <a:pt x="796719" y="96554"/>
                    </a:cubicBezTo>
                    <a:lnTo>
                      <a:pt x="796719" y="484058"/>
                    </a:lnTo>
                    <a:cubicBezTo>
                      <a:pt x="796719" y="537383"/>
                      <a:pt x="753490" y="580611"/>
                      <a:pt x="700165" y="580611"/>
                    </a:cubicBezTo>
                    <a:lnTo>
                      <a:pt x="96554" y="580611"/>
                    </a:lnTo>
                    <a:cubicBezTo>
                      <a:pt x="43229" y="580611"/>
                      <a:pt x="0" y="537383"/>
                      <a:pt x="0" y="484058"/>
                    </a:cubicBezTo>
                    <a:lnTo>
                      <a:pt x="0" y="96554"/>
                    </a:lnTo>
                    <a:cubicBezTo>
                      <a:pt x="0" y="43229"/>
                      <a:pt x="43229" y="0"/>
                      <a:pt x="96554" y="0"/>
                    </a:cubicBezTo>
                    <a:close/>
                  </a:path>
                </a:pathLst>
              </a:custGeom>
              <a:solidFill>
                <a:srgbClr val="525696">
                  <a:alpha val="50000"/>
                </a:srgbClr>
              </a:solidFill>
              <a:ln cap="rnd">
                <a:noFill/>
                <a:prstDash val="dash"/>
                <a:round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845" name="TextBox 112"/>
              <p:cNvSpPr txBox="1"/>
              <p:nvPr/>
            </p:nvSpPr>
            <p:spPr>
              <a:xfrm>
                <a:off x="0" y="-47625"/>
                <a:ext cx="796719" cy="6282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808" name="Group 118"/>
            <p:cNvGrpSpPr/>
            <p:nvPr/>
          </p:nvGrpSpPr>
          <p:grpSpPr>
            <a:xfrm>
              <a:off x="10085894" y="3707324"/>
              <a:ext cx="471878" cy="472589"/>
              <a:chOff x="0" y="0"/>
              <a:chExt cx="900552" cy="900552"/>
            </a:xfrm>
          </p:grpSpPr>
          <p:grpSp>
            <p:nvGrpSpPr>
              <p:cNvPr id="836" name="Group 119"/>
              <p:cNvGrpSpPr/>
              <p:nvPr/>
            </p:nvGrpSpPr>
            <p:grpSpPr>
              <a:xfrm>
                <a:off x="0" y="0"/>
                <a:ext cx="900552" cy="900552"/>
                <a:chOff x="0" y="0"/>
                <a:chExt cx="812800" cy="812800"/>
              </a:xfrm>
            </p:grpSpPr>
            <p:sp>
              <p:nvSpPr>
                <p:cNvPr id="838" name="Freeform 120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535696"/>
                </a:solidFill>
                <a:ln w="76200" cap="sq">
                  <a:solidFill>
                    <a:srgbClr val="FFF9F6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839" name="TextBox 121"/>
                <p:cNvSpPr txBox="1"/>
                <p:nvPr/>
              </p:nvSpPr>
              <p:spPr>
                <a:xfrm>
                  <a:off x="76200" y="28575"/>
                  <a:ext cx="660400" cy="7080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00"/>
                    </a:lnSpc>
                  </a:pPr>
                  <a:endParaRPr/>
                </a:p>
              </p:txBody>
            </p:sp>
          </p:grpSp>
          <p:sp>
            <p:nvSpPr>
              <p:cNvPr id="837" name="TextBox 122"/>
              <p:cNvSpPr txBox="1"/>
              <p:nvPr/>
            </p:nvSpPr>
            <p:spPr>
              <a:xfrm>
                <a:off x="126677" y="137275"/>
                <a:ext cx="647199" cy="64342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825"/>
                  </a:lnSpc>
                </a:pPr>
                <a:r>
                  <a:rPr lang="en-US" sz="2020">
                    <a:solidFill>
                      <a:srgbClr val="FFFFFF"/>
                    </a:solidFill>
                  </a:rPr>
                  <a:t>10</a:t>
                </a:r>
              </a:p>
            </p:txBody>
          </p:sp>
        </p:grpSp>
        <p:sp>
          <p:nvSpPr>
            <p:cNvPr id="817" name="TextBox 133"/>
            <p:cNvSpPr txBox="1"/>
            <p:nvPr/>
          </p:nvSpPr>
          <p:spPr>
            <a:xfrm>
              <a:off x="727649" y="4735874"/>
              <a:ext cx="1396928" cy="1367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0"/>
                </a:lnSpc>
              </a:pPr>
              <a:r>
                <a:rPr lang="en-US" sz="1200">
                  <a:solidFill>
                    <a:schemeClr val="bg1"/>
                  </a:solidFill>
                </a:rPr>
                <a:t>C</a:t>
              </a:r>
              <a:r>
                <a:rPr lang="en-US" sz="1200" b="0" i="0">
                  <a:solidFill>
                    <a:schemeClr val="bg1"/>
                  </a:solidFill>
                  <a:effectLst/>
                </a:rPr>
                <a:t>ommunicate data usage policies to users and obtain consent</a:t>
              </a:r>
              <a:r>
                <a:rPr lang="en-US" sz="1200">
                  <a:solidFill>
                    <a:schemeClr val="bg1"/>
                  </a:solidFill>
                </a:rPr>
                <a:t> </a:t>
              </a:r>
              <a:r>
                <a:rPr lang="en-US" sz="1200" b="0" i="0">
                  <a:solidFill>
                    <a:schemeClr val="bg1"/>
                  </a:solidFill>
                  <a:effectLst/>
                </a:rPr>
                <a:t> &amp; prepare Ethical data &amp; model Consideration plan</a:t>
              </a:r>
              <a:endParaRPr lang="en-US" sz="1200">
                <a:solidFill>
                  <a:schemeClr val="bg1"/>
                </a:solidFill>
                <a:cs typeface="Calibri" panose="020F0502020204030204"/>
              </a:endParaRPr>
            </a:p>
          </p:txBody>
        </p:sp>
        <p:sp>
          <p:nvSpPr>
            <p:cNvPr id="819" name="TextBox 135"/>
            <p:cNvSpPr txBox="1"/>
            <p:nvPr/>
          </p:nvSpPr>
          <p:spPr>
            <a:xfrm>
              <a:off x="3048802" y="4799971"/>
              <a:ext cx="1396928" cy="114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0"/>
                </a:lnSpc>
              </a:pPr>
              <a:r>
                <a:rPr lang="en-US" sz="1200" b="0" i="0">
                  <a:solidFill>
                    <a:schemeClr val="bg1"/>
                  </a:solidFill>
                  <a:effectLst/>
                </a:rPr>
                <a:t>Monitor and filter out irrelevant or inappropriate images to maintain data quality.</a:t>
              </a:r>
              <a:endParaRPr lang="en-US" sz="1200">
                <a:solidFill>
                  <a:schemeClr val="bg1"/>
                </a:solidFill>
                <a:cs typeface="Calibri" panose="020F0502020204030204"/>
              </a:endParaRPr>
            </a:p>
          </p:txBody>
        </p:sp>
        <p:sp>
          <p:nvSpPr>
            <p:cNvPr id="821" name="TextBox 137"/>
            <p:cNvSpPr txBox="1"/>
            <p:nvPr/>
          </p:nvSpPr>
          <p:spPr>
            <a:xfrm>
              <a:off x="797823" y="4094829"/>
              <a:ext cx="1306810" cy="4924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/>
              <a:r>
                <a:rPr lang="en-CA" sz="1600" b="1">
                  <a:cs typeface="Calibri" panose="020F0502020204030204"/>
                </a:rPr>
                <a:t>Data Security &amp; Ethics</a:t>
              </a:r>
              <a:endParaRPr lang="en-US"/>
            </a:p>
          </p:txBody>
        </p:sp>
        <p:sp>
          <p:nvSpPr>
            <p:cNvPr id="823" name="TextBox 139"/>
            <p:cNvSpPr txBox="1"/>
            <p:nvPr/>
          </p:nvSpPr>
          <p:spPr>
            <a:xfrm>
              <a:off x="3137316" y="4209653"/>
              <a:ext cx="1306810" cy="2462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/>
              <a:r>
                <a:rPr lang="en-CA" sz="1600" b="1" i="0">
                  <a:effectLst/>
                </a:rPr>
                <a:t>Quality Control</a:t>
              </a:r>
            </a:p>
          </p:txBody>
        </p:sp>
        <p:sp>
          <p:nvSpPr>
            <p:cNvPr id="825" name="TextBox 142"/>
            <p:cNvSpPr txBox="1"/>
            <p:nvPr/>
          </p:nvSpPr>
          <p:spPr>
            <a:xfrm>
              <a:off x="5482351" y="4236748"/>
              <a:ext cx="1306810" cy="2462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/>
              <a:r>
                <a:rPr lang="en-CA" sz="1600" b="1" i="0">
                  <a:effectLst/>
                </a:rPr>
                <a:t>Data Storage</a:t>
              </a:r>
            </a:p>
          </p:txBody>
        </p:sp>
        <p:sp>
          <p:nvSpPr>
            <p:cNvPr id="827" name="TextBox 144"/>
            <p:cNvSpPr txBox="1"/>
            <p:nvPr/>
          </p:nvSpPr>
          <p:spPr>
            <a:xfrm>
              <a:off x="7646684" y="4115406"/>
              <a:ext cx="1630890" cy="4924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CA" sz="1600" b="1" i="0">
                  <a:effectLst/>
                </a:rPr>
                <a:t>Data Preprocessing &amp; Documentation</a:t>
              </a:r>
            </a:p>
          </p:txBody>
        </p:sp>
        <p:sp>
          <p:nvSpPr>
            <p:cNvPr id="829" name="TextBox 146"/>
            <p:cNvSpPr txBox="1"/>
            <p:nvPr/>
          </p:nvSpPr>
          <p:spPr>
            <a:xfrm>
              <a:off x="10172672" y="4120032"/>
              <a:ext cx="1306810" cy="4924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/>
              <a:r>
                <a:rPr lang="en-CA" sz="1600" b="1" i="0">
                  <a:effectLst/>
                  <a:latin typeface="Calibri" panose="020F0502020204030204"/>
                  <a:cs typeface="Calibri" panose="020F0502020204030204"/>
                </a:rPr>
                <a:t>User </a:t>
              </a:r>
              <a:r>
                <a:rPr lang="en-CA" sz="1600" b="1" i="0">
                  <a:effectLst/>
                </a:rPr>
                <a:t>Feedback</a:t>
              </a:r>
              <a:r>
                <a:rPr lang="en-CA" sz="1600" b="1" i="0">
                  <a:effectLst/>
                  <a:latin typeface="Calibri" panose="020F0502020204030204"/>
                  <a:cs typeface="Calibri" panose="020F0502020204030204"/>
                </a:rPr>
                <a:t> Mechanism</a:t>
              </a:r>
            </a:p>
          </p:txBody>
        </p:sp>
        <p:sp>
          <p:nvSpPr>
            <p:cNvPr id="831" name="TextBox 148"/>
            <p:cNvSpPr txBox="1"/>
            <p:nvPr/>
          </p:nvSpPr>
          <p:spPr>
            <a:xfrm>
              <a:off x="5368376" y="4696377"/>
              <a:ext cx="1396928" cy="13710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0"/>
                </a:lnSpc>
              </a:pPr>
              <a:r>
                <a:rPr lang="en-US" sz="1200">
                  <a:solidFill>
                    <a:schemeClr val="bg1"/>
                  </a:solidFill>
                </a:rPr>
                <a:t>Prepare data Storage plan and ensure storage solution is scalable to accommodate a growing dataset</a:t>
              </a:r>
              <a:endParaRPr lang="en-US" sz="1200">
                <a:solidFill>
                  <a:schemeClr val="bg1"/>
                </a:solidFill>
                <a:cs typeface="Calibri" panose="020F0502020204030204"/>
              </a:endParaRPr>
            </a:p>
          </p:txBody>
        </p:sp>
        <p:sp>
          <p:nvSpPr>
            <p:cNvPr id="833" name="TextBox 150"/>
            <p:cNvSpPr txBox="1"/>
            <p:nvPr/>
          </p:nvSpPr>
          <p:spPr>
            <a:xfrm>
              <a:off x="7658802" y="4706043"/>
              <a:ext cx="1528959" cy="159877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810"/>
                </a:lnSpc>
              </a:pPr>
              <a:r>
                <a:rPr lang="en-US" sz="1200" b="0" i="0">
                  <a:solidFill>
                    <a:schemeClr val="bg1"/>
                  </a:solidFill>
                  <a:effectLst/>
                </a:rPr>
                <a:t>Apply preprocessing steps to standardize and clean the collected images before model training &amp; document the entire data collection process.</a:t>
              </a:r>
              <a:endParaRPr lang="en-US" sz="1200">
                <a:solidFill>
                  <a:schemeClr val="bg1"/>
                </a:solidFill>
                <a:cs typeface="Calibri" panose="020F0502020204030204"/>
              </a:endParaRPr>
            </a:p>
          </p:txBody>
        </p:sp>
        <p:sp>
          <p:nvSpPr>
            <p:cNvPr id="835" name="TextBox 152"/>
            <p:cNvSpPr txBox="1"/>
            <p:nvPr/>
          </p:nvSpPr>
          <p:spPr>
            <a:xfrm>
              <a:off x="10112461" y="4989236"/>
              <a:ext cx="1396928" cy="906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0"/>
                </a:lnSpc>
              </a:pPr>
              <a:r>
                <a:rPr lang="en-US" sz="1200">
                  <a:solidFill>
                    <a:schemeClr val="bg1"/>
                  </a:solidFill>
                </a:rPr>
                <a:t>Ensure user feedback mechanism is in place  for Continuous improvement</a:t>
              </a:r>
              <a:endParaRPr lang="en-US" sz="1200">
                <a:solidFill>
                  <a:schemeClr val="bg1"/>
                </a:solidFill>
                <a:cs typeface="Calibri" panose="020F0502020204030204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41805" y="730839"/>
            <a:ext cx="11025367" cy="2803204"/>
            <a:chOff x="641805" y="730839"/>
            <a:chExt cx="11025367" cy="2803204"/>
          </a:xfrm>
        </p:grpSpPr>
        <p:sp>
          <p:nvSpPr>
            <p:cNvPr id="915" name="TextBox 35"/>
            <p:cNvSpPr txBox="1"/>
            <p:nvPr/>
          </p:nvSpPr>
          <p:spPr>
            <a:xfrm>
              <a:off x="790294" y="747453"/>
              <a:ext cx="383401" cy="411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  <p:sp>
          <p:nvSpPr>
            <p:cNvPr id="914" name="Freeform 34"/>
            <p:cNvSpPr/>
            <p:nvPr/>
          </p:nvSpPr>
          <p:spPr>
            <a:xfrm>
              <a:off x="707286" y="750975"/>
              <a:ext cx="471878" cy="472589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0A6CA"/>
            </a:solidFill>
            <a:ln w="76200" cap="sq">
              <a:solidFill>
                <a:srgbClr val="FFF9F6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grpSp>
          <p:nvGrpSpPr>
            <p:cNvPr id="776" name="Group 19"/>
            <p:cNvGrpSpPr/>
            <p:nvPr/>
          </p:nvGrpSpPr>
          <p:grpSpPr>
            <a:xfrm>
              <a:off x="641805" y="1768609"/>
              <a:ext cx="1568549" cy="1663723"/>
              <a:chOff x="0" y="-263178"/>
              <a:chExt cx="796719" cy="843790"/>
            </a:xfrm>
          </p:grpSpPr>
          <p:sp>
            <p:nvSpPr>
              <p:cNvPr id="900" name="Freeform 20"/>
              <p:cNvSpPr/>
              <p:nvPr/>
            </p:nvSpPr>
            <p:spPr>
              <a:xfrm>
                <a:off x="0" y="-263178"/>
                <a:ext cx="796719" cy="843790"/>
              </a:xfrm>
              <a:custGeom>
                <a:avLst/>
                <a:gdLst/>
                <a:ahLst/>
                <a:cxnLst/>
                <a:rect l="l" t="t" r="r" b="b"/>
                <a:pathLst>
                  <a:path w="796719" h="580611">
                    <a:moveTo>
                      <a:pt x="96554" y="0"/>
                    </a:moveTo>
                    <a:lnTo>
                      <a:pt x="700165" y="0"/>
                    </a:lnTo>
                    <a:cubicBezTo>
                      <a:pt x="753490" y="0"/>
                      <a:pt x="796719" y="43229"/>
                      <a:pt x="796719" y="96554"/>
                    </a:cubicBezTo>
                    <a:lnTo>
                      <a:pt x="796719" y="484058"/>
                    </a:lnTo>
                    <a:cubicBezTo>
                      <a:pt x="796719" y="537383"/>
                      <a:pt x="753490" y="580611"/>
                      <a:pt x="700165" y="580611"/>
                    </a:cubicBezTo>
                    <a:lnTo>
                      <a:pt x="96554" y="580611"/>
                    </a:lnTo>
                    <a:cubicBezTo>
                      <a:pt x="43229" y="580611"/>
                      <a:pt x="0" y="537383"/>
                      <a:pt x="0" y="484058"/>
                    </a:cubicBezTo>
                    <a:lnTo>
                      <a:pt x="0" y="96554"/>
                    </a:lnTo>
                    <a:cubicBezTo>
                      <a:pt x="0" y="43229"/>
                      <a:pt x="43229" y="0"/>
                      <a:pt x="96554" y="0"/>
                    </a:cubicBezTo>
                    <a:close/>
                  </a:path>
                </a:pathLst>
              </a:custGeom>
              <a:solidFill>
                <a:srgbClr val="50A6CA">
                  <a:alpha val="50000"/>
                </a:srgbClr>
              </a:solidFill>
              <a:ln cap="rnd">
                <a:solidFill>
                  <a:schemeClr val="accent5">
                    <a:lumMod val="20000"/>
                    <a:lumOff val="80000"/>
                  </a:schemeClr>
                </a:solidFill>
                <a:prstDash val="dash"/>
                <a:round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01" name="TextBox 21"/>
              <p:cNvSpPr txBox="1"/>
              <p:nvPr/>
            </p:nvSpPr>
            <p:spPr>
              <a:xfrm>
                <a:off x="0" y="-47625"/>
                <a:ext cx="796719" cy="6282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778" name="Group 25"/>
            <p:cNvGrpSpPr/>
            <p:nvPr/>
          </p:nvGrpSpPr>
          <p:grpSpPr>
            <a:xfrm>
              <a:off x="2976764" y="1768609"/>
              <a:ext cx="1568549" cy="1663721"/>
              <a:chOff x="0" y="-263178"/>
              <a:chExt cx="796719" cy="843789"/>
            </a:xfrm>
          </p:grpSpPr>
          <p:sp>
            <p:nvSpPr>
              <p:cNvPr id="896" name="Freeform 26"/>
              <p:cNvSpPr/>
              <p:nvPr/>
            </p:nvSpPr>
            <p:spPr>
              <a:xfrm>
                <a:off x="0" y="-263178"/>
                <a:ext cx="796719" cy="843789"/>
              </a:xfrm>
              <a:custGeom>
                <a:avLst/>
                <a:gdLst/>
                <a:ahLst/>
                <a:cxnLst/>
                <a:rect l="l" t="t" r="r" b="b"/>
                <a:pathLst>
                  <a:path w="796719" h="580611">
                    <a:moveTo>
                      <a:pt x="96554" y="0"/>
                    </a:moveTo>
                    <a:lnTo>
                      <a:pt x="700165" y="0"/>
                    </a:lnTo>
                    <a:cubicBezTo>
                      <a:pt x="753490" y="0"/>
                      <a:pt x="796719" y="43229"/>
                      <a:pt x="796719" y="96554"/>
                    </a:cubicBezTo>
                    <a:lnTo>
                      <a:pt x="796719" y="484058"/>
                    </a:lnTo>
                    <a:cubicBezTo>
                      <a:pt x="796719" y="537383"/>
                      <a:pt x="753490" y="580611"/>
                      <a:pt x="700165" y="580611"/>
                    </a:cubicBezTo>
                    <a:lnTo>
                      <a:pt x="96554" y="580611"/>
                    </a:lnTo>
                    <a:cubicBezTo>
                      <a:pt x="43229" y="580611"/>
                      <a:pt x="0" y="537383"/>
                      <a:pt x="0" y="484058"/>
                    </a:cubicBezTo>
                    <a:lnTo>
                      <a:pt x="0" y="96554"/>
                    </a:lnTo>
                    <a:cubicBezTo>
                      <a:pt x="0" y="43229"/>
                      <a:pt x="43229" y="0"/>
                      <a:pt x="96554" y="0"/>
                    </a:cubicBezTo>
                    <a:close/>
                  </a:path>
                </a:pathLst>
              </a:custGeom>
              <a:solidFill>
                <a:srgbClr val="3C7CB5">
                  <a:alpha val="50000"/>
                </a:srgbClr>
              </a:solidFill>
              <a:ln cap="rnd">
                <a:noFill/>
                <a:prstDash val="dash"/>
                <a:round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897" name="TextBox 27"/>
              <p:cNvSpPr txBox="1"/>
              <p:nvPr/>
            </p:nvSpPr>
            <p:spPr>
              <a:xfrm>
                <a:off x="0" y="-47625"/>
                <a:ext cx="796719" cy="6282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782" name="Group 42"/>
            <p:cNvGrpSpPr/>
            <p:nvPr/>
          </p:nvGrpSpPr>
          <p:grpSpPr>
            <a:xfrm>
              <a:off x="3081016" y="730839"/>
              <a:ext cx="471878" cy="472589"/>
              <a:chOff x="0" y="0"/>
              <a:chExt cx="900552" cy="900552"/>
            </a:xfrm>
          </p:grpSpPr>
          <p:grpSp>
            <p:nvGrpSpPr>
              <p:cNvPr id="886" name="Group 43"/>
              <p:cNvGrpSpPr/>
              <p:nvPr/>
            </p:nvGrpSpPr>
            <p:grpSpPr>
              <a:xfrm>
                <a:off x="0" y="0"/>
                <a:ext cx="900552" cy="900552"/>
                <a:chOff x="0" y="0"/>
                <a:chExt cx="812800" cy="812800"/>
              </a:xfrm>
            </p:grpSpPr>
            <p:sp>
              <p:nvSpPr>
                <p:cNvPr id="888" name="Freeform 4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3C7CB5"/>
                </a:solidFill>
                <a:ln w="76200" cap="sq">
                  <a:solidFill>
                    <a:srgbClr val="FFF9F6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889" name="TextBox 45"/>
                <p:cNvSpPr txBox="1"/>
                <p:nvPr/>
              </p:nvSpPr>
              <p:spPr>
                <a:xfrm>
                  <a:off x="76200" y="28575"/>
                  <a:ext cx="660400" cy="7080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00"/>
                    </a:lnSpc>
                  </a:pPr>
                  <a:endParaRPr/>
                </a:p>
              </p:txBody>
            </p:sp>
          </p:grpSp>
          <p:sp>
            <p:nvSpPr>
              <p:cNvPr id="887" name="TextBox 46"/>
              <p:cNvSpPr txBox="1"/>
              <p:nvPr/>
            </p:nvSpPr>
            <p:spPr>
              <a:xfrm>
                <a:off x="126677" y="124333"/>
                <a:ext cx="647199" cy="64342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825"/>
                  </a:lnSpc>
                </a:pPr>
                <a:r>
                  <a:rPr lang="en-US" sz="2020">
                    <a:solidFill>
                      <a:srgbClr val="FFFFFF"/>
                    </a:solidFill>
                  </a:rPr>
                  <a:t>02</a:t>
                </a:r>
              </a:p>
            </p:txBody>
          </p:sp>
        </p:grpSp>
        <p:sp>
          <p:nvSpPr>
            <p:cNvPr id="784" name="AutoShape 52"/>
            <p:cNvSpPr/>
            <p:nvPr/>
          </p:nvSpPr>
          <p:spPr>
            <a:xfrm flipV="1">
              <a:off x="2314107" y="2170188"/>
              <a:ext cx="545595" cy="6665"/>
            </a:xfrm>
            <a:prstGeom prst="line">
              <a:avLst/>
            </a:prstGeom>
            <a:ln w="19050" cap="flat">
              <a:solidFill>
                <a:srgbClr val="000000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786" name="AutoShape 54"/>
            <p:cNvSpPr/>
            <p:nvPr/>
          </p:nvSpPr>
          <p:spPr>
            <a:xfrm flipV="1">
              <a:off x="4649066" y="2170188"/>
              <a:ext cx="545595" cy="6665"/>
            </a:xfrm>
            <a:prstGeom prst="line">
              <a:avLst/>
            </a:prstGeom>
            <a:ln w="19050" cap="flat">
              <a:solidFill>
                <a:srgbClr val="000000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CA"/>
            </a:p>
          </p:txBody>
        </p:sp>
        <p:grpSp>
          <p:nvGrpSpPr>
            <p:cNvPr id="789" name="Group 59"/>
            <p:cNvGrpSpPr/>
            <p:nvPr/>
          </p:nvGrpSpPr>
          <p:grpSpPr>
            <a:xfrm>
              <a:off x="5311723" y="1729160"/>
              <a:ext cx="1568549" cy="1703170"/>
              <a:chOff x="0" y="-283185"/>
              <a:chExt cx="796719" cy="863796"/>
            </a:xfrm>
          </p:grpSpPr>
          <p:sp>
            <p:nvSpPr>
              <p:cNvPr id="878" name="Freeform 60"/>
              <p:cNvSpPr/>
              <p:nvPr/>
            </p:nvSpPr>
            <p:spPr>
              <a:xfrm>
                <a:off x="0" y="-283185"/>
                <a:ext cx="796719" cy="863796"/>
              </a:xfrm>
              <a:custGeom>
                <a:avLst/>
                <a:gdLst/>
                <a:ahLst/>
                <a:cxnLst/>
                <a:rect l="l" t="t" r="r" b="b"/>
                <a:pathLst>
                  <a:path w="796719" h="580611">
                    <a:moveTo>
                      <a:pt x="96554" y="0"/>
                    </a:moveTo>
                    <a:lnTo>
                      <a:pt x="700165" y="0"/>
                    </a:lnTo>
                    <a:cubicBezTo>
                      <a:pt x="753490" y="0"/>
                      <a:pt x="796719" y="43229"/>
                      <a:pt x="796719" y="96554"/>
                    </a:cubicBezTo>
                    <a:lnTo>
                      <a:pt x="796719" y="484058"/>
                    </a:lnTo>
                    <a:cubicBezTo>
                      <a:pt x="796719" y="537383"/>
                      <a:pt x="753490" y="580611"/>
                      <a:pt x="700165" y="580611"/>
                    </a:cubicBezTo>
                    <a:lnTo>
                      <a:pt x="96554" y="580611"/>
                    </a:lnTo>
                    <a:cubicBezTo>
                      <a:pt x="43229" y="580611"/>
                      <a:pt x="0" y="537383"/>
                      <a:pt x="0" y="484058"/>
                    </a:cubicBezTo>
                    <a:lnTo>
                      <a:pt x="0" y="96554"/>
                    </a:lnTo>
                    <a:cubicBezTo>
                      <a:pt x="0" y="43229"/>
                      <a:pt x="43229" y="0"/>
                      <a:pt x="96554" y="0"/>
                    </a:cubicBezTo>
                    <a:close/>
                  </a:path>
                </a:pathLst>
              </a:custGeom>
              <a:solidFill>
                <a:srgbClr val="7D6BB9">
                  <a:alpha val="50000"/>
                </a:srgbClr>
              </a:solidFill>
              <a:ln cap="rnd">
                <a:noFill/>
                <a:prstDash val="dash"/>
                <a:round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879" name="TextBox 61"/>
              <p:cNvSpPr txBox="1"/>
              <p:nvPr/>
            </p:nvSpPr>
            <p:spPr>
              <a:xfrm>
                <a:off x="0" y="-47625"/>
                <a:ext cx="796719" cy="6282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791" name="Group 65"/>
            <p:cNvGrpSpPr/>
            <p:nvPr/>
          </p:nvGrpSpPr>
          <p:grpSpPr>
            <a:xfrm>
              <a:off x="5415975" y="730839"/>
              <a:ext cx="471878" cy="472589"/>
              <a:chOff x="0" y="0"/>
              <a:chExt cx="900552" cy="900552"/>
            </a:xfrm>
          </p:grpSpPr>
          <p:grpSp>
            <p:nvGrpSpPr>
              <p:cNvPr id="872" name="Group 66"/>
              <p:cNvGrpSpPr/>
              <p:nvPr/>
            </p:nvGrpSpPr>
            <p:grpSpPr>
              <a:xfrm>
                <a:off x="0" y="0"/>
                <a:ext cx="900552" cy="900552"/>
                <a:chOff x="0" y="0"/>
                <a:chExt cx="812800" cy="812800"/>
              </a:xfrm>
            </p:grpSpPr>
            <p:sp>
              <p:nvSpPr>
                <p:cNvPr id="874" name="Freeform 67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7D6BB9"/>
                </a:solidFill>
                <a:ln w="76200" cap="sq">
                  <a:solidFill>
                    <a:srgbClr val="FFF9F6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875" name="TextBox 68"/>
                <p:cNvSpPr txBox="1"/>
                <p:nvPr/>
              </p:nvSpPr>
              <p:spPr>
                <a:xfrm>
                  <a:off x="76200" y="28575"/>
                  <a:ext cx="660400" cy="7080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00"/>
                    </a:lnSpc>
                  </a:pPr>
                  <a:endParaRPr/>
                </a:p>
              </p:txBody>
            </p:sp>
          </p:grpSp>
          <p:sp>
            <p:nvSpPr>
              <p:cNvPr id="873" name="TextBox 69"/>
              <p:cNvSpPr txBox="1"/>
              <p:nvPr/>
            </p:nvSpPr>
            <p:spPr>
              <a:xfrm>
                <a:off x="154742" y="132508"/>
                <a:ext cx="647199" cy="64342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825"/>
                  </a:lnSpc>
                </a:pPr>
                <a:r>
                  <a:rPr lang="en-US" sz="2020">
                    <a:solidFill>
                      <a:srgbClr val="FFFFFF"/>
                    </a:solidFill>
                  </a:rPr>
                  <a:t>03</a:t>
                </a:r>
              </a:p>
            </p:txBody>
          </p:sp>
        </p:grpSp>
        <p:sp>
          <p:nvSpPr>
            <p:cNvPr id="793" name="AutoShape 75"/>
            <p:cNvSpPr/>
            <p:nvPr/>
          </p:nvSpPr>
          <p:spPr>
            <a:xfrm flipV="1">
              <a:off x="6984026" y="2170188"/>
              <a:ext cx="545595" cy="6665"/>
            </a:xfrm>
            <a:prstGeom prst="line">
              <a:avLst/>
            </a:prstGeom>
            <a:ln w="19050" cap="flat">
              <a:solidFill>
                <a:srgbClr val="000000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CA"/>
            </a:p>
          </p:txBody>
        </p:sp>
        <p:grpSp>
          <p:nvGrpSpPr>
            <p:cNvPr id="796" name="Group 80"/>
            <p:cNvGrpSpPr/>
            <p:nvPr/>
          </p:nvGrpSpPr>
          <p:grpSpPr>
            <a:xfrm>
              <a:off x="7646683" y="1768609"/>
              <a:ext cx="1568549" cy="1663721"/>
              <a:chOff x="0" y="-263178"/>
              <a:chExt cx="796719" cy="843789"/>
            </a:xfrm>
          </p:grpSpPr>
          <p:sp>
            <p:nvSpPr>
              <p:cNvPr id="864" name="Freeform 81"/>
              <p:cNvSpPr/>
              <p:nvPr/>
            </p:nvSpPr>
            <p:spPr>
              <a:xfrm>
                <a:off x="0" y="-263178"/>
                <a:ext cx="796719" cy="843789"/>
              </a:xfrm>
              <a:custGeom>
                <a:avLst/>
                <a:gdLst/>
                <a:ahLst/>
                <a:cxnLst/>
                <a:rect l="l" t="t" r="r" b="b"/>
                <a:pathLst>
                  <a:path w="796719" h="580611">
                    <a:moveTo>
                      <a:pt x="96554" y="0"/>
                    </a:moveTo>
                    <a:lnTo>
                      <a:pt x="700165" y="0"/>
                    </a:lnTo>
                    <a:cubicBezTo>
                      <a:pt x="753490" y="0"/>
                      <a:pt x="796719" y="43229"/>
                      <a:pt x="796719" y="96554"/>
                    </a:cubicBezTo>
                    <a:lnTo>
                      <a:pt x="796719" y="484058"/>
                    </a:lnTo>
                    <a:cubicBezTo>
                      <a:pt x="796719" y="537383"/>
                      <a:pt x="753490" y="580611"/>
                      <a:pt x="700165" y="580611"/>
                    </a:cubicBezTo>
                    <a:lnTo>
                      <a:pt x="96554" y="580611"/>
                    </a:lnTo>
                    <a:cubicBezTo>
                      <a:pt x="43229" y="580611"/>
                      <a:pt x="0" y="537383"/>
                      <a:pt x="0" y="484058"/>
                    </a:cubicBezTo>
                    <a:lnTo>
                      <a:pt x="0" y="96554"/>
                    </a:lnTo>
                    <a:cubicBezTo>
                      <a:pt x="0" y="43229"/>
                      <a:pt x="43229" y="0"/>
                      <a:pt x="96554" y="0"/>
                    </a:cubicBezTo>
                    <a:close/>
                  </a:path>
                </a:pathLst>
              </a:custGeom>
              <a:solidFill>
                <a:srgbClr val="BF64A8">
                  <a:alpha val="50000"/>
                </a:srgbClr>
              </a:solidFill>
              <a:ln cap="rnd">
                <a:noFill/>
                <a:prstDash val="dash"/>
                <a:round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865" name="TextBox 82"/>
              <p:cNvSpPr txBox="1"/>
              <p:nvPr/>
            </p:nvSpPr>
            <p:spPr>
              <a:xfrm>
                <a:off x="0" y="-47625"/>
                <a:ext cx="796719" cy="6282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799" name="Group 89"/>
            <p:cNvGrpSpPr/>
            <p:nvPr/>
          </p:nvGrpSpPr>
          <p:grpSpPr>
            <a:xfrm>
              <a:off x="7750934" y="730839"/>
              <a:ext cx="471878" cy="472589"/>
              <a:chOff x="0" y="0"/>
              <a:chExt cx="900552" cy="900552"/>
            </a:xfrm>
          </p:grpSpPr>
          <p:grpSp>
            <p:nvGrpSpPr>
              <p:cNvPr id="856" name="Group 90"/>
              <p:cNvGrpSpPr/>
              <p:nvPr/>
            </p:nvGrpSpPr>
            <p:grpSpPr>
              <a:xfrm>
                <a:off x="0" y="0"/>
                <a:ext cx="900552" cy="900552"/>
                <a:chOff x="0" y="0"/>
                <a:chExt cx="812800" cy="812800"/>
              </a:xfrm>
            </p:grpSpPr>
            <p:sp>
              <p:nvSpPr>
                <p:cNvPr id="858" name="Freeform 9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C065A8"/>
                </a:solidFill>
                <a:ln w="76200" cap="sq">
                  <a:solidFill>
                    <a:srgbClr val="FFF9F6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859" name="TextBox 92"/>
                <p:cNvSpPr txBox="1"/>
                <p:nvPr/>
              </p:nvSpPr>
              <p:spPr>
                <a:xfrm>
                  <a:off x="76200" y="28575"/>
                  <a:ext cx="660400" cy="7080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00"/>
                    </a:lnSpc>
                  </a:pPr>
                  <a:endParaRPr/>
                </a:p>
              </p:txBody>
            </p:sp>
          </p:grpSp>
          <p:sp>
            <p:nvSpPr>
              <p:cNvPr id="857" name="TextBox 93"/>
              <p:cNvSpPr txBox="1"/>
              <p:nvPr/>
            </p:nvSpPr>
            <p:spPr>
              <a:xfrm>
                <a:off x="160725" y="135991"/>
                <a:ext cx="647199" cy="64342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825"/>
                  </a:lnSpc>
                </a:pPr>
                <a:r>
                  <a:rPr lang="en-US" sz="2020">
                    <a:solidFill>
                      <a:srgbClr val="FFFFFF"/>
                    </a:solidFill>
                  </a:rPr>
                  <a:t>04</a:t>
                </a:r>
              </a:p>
            </p:txBody>
          </p:sp>
        </p:grpSp>
        <p:sp>
          <p:nvSpPr>
            <p:cNvPr id="801" name="AutoShape 99"/>
            <p:cNvSpPr/>
            <p:nvPr/>
          </p:nvSpPr>
          <p:spPr>
            <a:xfrm flipV="1">
              <a:off x="9318985" y="2170188"/>
              <a:ext cx="545595" cy="6665"/>
            </a:xfrm>
            <a:prstGeom prst="line">
              <a:avLst/>
            </a:prstGeom>
            <a:ln w="19050" cap="flat">
              <a:solidFill>
                <a:srgbClr val="000000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849" name="TextBox 106"/>
            <p:cNvSpPr txBox="1"/>
            <p:nvPr/>
          </p:nvSpPr>
          <p:spPr>
            <a:xfrm>
              <a:off x="9864661" y="867698"/>
              <a:ext cx="1802511" cy="26663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  <p:grpSp>
          <p:nvGrpSpPr>
            <p:cNvPr id="805" name="Group 107"/>
            <p:cNvGrpSpPr/>
            <p:nvPr/>
          </p:nvGrpSpPr>
          <p:grpSpPr>
            <a:xfrm>
              <a:off x="9981642" y="1793812"/>
              <a:ext cx="1568549" cy="1638519"/>
              <a:chOff x="0" y="-250396"/>
              <a:chExt cx="796719" cy="831007"/>
            </a:xfrm>
          </p:grpSpPr>
          <p:sp>
            <p:nvSpPr>
              <p:cNvPr id="846" name="Freeform 108"/>
              <p:cNvSpPr/>
              <p:nvPr/>
            </p:nvSpPr>
            <p:spPr>
              <a:xfrm>
                <a:off x="0" y="-250396"/>
                <a:ext cx="796719" cy="831007"/>
              </a:xfrm>
              <a:custGeom>
                <a:avLst/>
                <a:gdLst/>
                <a:ahLst/>
                <a:cxnLst/>
                <a:rect l="l" t="t" r="r" b="b"/>
                <a:pathLst>
                  <a:path w="796719" h="580611">
                    <a:moveTo>
                      <a:pt x="96554" y="0"/>
                    </a:moveTo>
                    <a:lnTo>
                      <a:pt x="700165" y="0"/>
                    </a:lnTo>
                    <a:cubicBezTo>
                      <a:pt x="753490" y="0"/>
                      <a:pt x="796719" y="43229"/>
                      <a:pt x="796719" y="96554"/>
                    </a:cubicBezTo>
                    <a:lnTo>
                      <a:pt x="796719" y="484058"/>
                    </a:lnTo>
                    <a:cubicBezTo>
                      <a:pt x="796719" y="537383"/>
                      <a:pt x="753490" y="580611"/>
                      <a:pt x="700165" y="580611"/>
                    </a:cubicBezTo>
                    <a:lnTo>
                      <a:pt x="96554" y="580611"/>
                    </a:lnTo>
                    <a:cubicBezTo>
                      <a:pt x="43229" y="580611"/>
                      <a:pt x="0" y="537383"/>
                      <a:pt x="0" y="484058"/>
                    </a:cubicBezTo>
                    <a:lnTo>
                      <a:pt x="0" y="96554"/>
                    </a:lnTo>
                    <a:cubicBezTo>
                      <a:pt x="0" y="43229"/>
                      <a:pt x="43229" y="0"/>
                      <a:pt x="96554" y="0"/>
                    </a:cubicBezTo>
                    <a:close/>
                  </a:path>
                </a:pathLst>
              </a:custGeom>
              <a:solidFill>
                <a:srgbClr val="8B4466">
                  <a:alpha val="50000"/>
                </a:srgbClr>
              </a:solidFill>
              <a:ln cap="rnd">
                <a:noFill/>
                <a:prstDash val="dash"/>
                <a:round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847" name="TextBox 109"/>
              <p:cNvSpPr txBox="1"/>
              <p:nvPr/>
            </p:nvSpPr>
            <p:spPr>
              <a:xfrm>
                <a:off x="0" y="-47625"/>
                <a:ext cx="796719" cy="6282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807" name="Group 113"/>
            <p:cNvGrpSpPr/>
            <p:nvPr/>
          </p:nvGrpSpPr>
          <p:grpSpPr>
            <a:xfrm>
              <a:off x="10085894" y="730839"/>
              <a:ext cx="471878" cy="472589"/>
              <a:chOff x="0" y="0"/>
              <a:chExt cx="900552" cy="900552"/>
            </a:xfrm>
          </p:grpSpPr>
          <p:grpSp>
            <p:nvGrpSpPr>
              <p:cNvPr id="840" name="Group 114"/>
              <p:cNvGrpSpPr/>
              <p:nvPr/>
            </p:nvGrpSpPr>
            <p:grpSpPr>
              <a:xfrm>
                <a:off x="0" y="0"/>
                <a:ext cx="900552" cy="900552"/>
                <a:chOff x="0" y="0"/>
                <a:chExt cx="812800" cy="812800"/>
              </a:xfrm>
            </p:grpSpPr>
            <p:sp>
              <p:nvSpPr>
                <p:cNvPr id="842" name="Freeform 115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8B4466"/>
                </a:solidFill>
                <a:ln w="76200" cap="sq">
                  <a:solidFill>
                    <a:srgbClr val="FFF9F6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843" name="TextBox 116"/>
                <p:cNvSpPr txBox="1"/>
                <p:nvPr/>
              </p:nvSpPr>
              <p:spPr>
                <a:xfrm>
                  <a:off x="76200" y="28575"/>
                  <a:ext cx="660400" cy="7080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00"/>
                    </a:lnSpc>
                  </a:pPr>
                  <a:endParaRPr/>
                </a:p>
              </p:txBody>
            </p:sp>
          </p:grpSp>
          <p:sp>
            <p:nvSpPr>
              <p:cNvPr id="841" name="TextBox 117"/>
              <p:cNvSpPr txBox="1"/>
              <p:nvPr/>
            </p:nvSpPr>
            <p:spPr>
              <a:xfrm>
                <a:off x="155561" y="103337"/>
                <a:ext cx="647199" cy="64342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825"/>
                  </a:lnSpc>
                </a:pPr>
                <a:r>
                  <a:rPr lang="en-US" sz="2020">
                    <a:solidFill>
                      <a:srgbClr val="FFFFFF"/>
                    </a:solidFill>
                  </a:rPr>
                  <a:t>05</a:t>
                </a:r>
              </a:p>
            </p:txBody>
          </p:sp>
        </p:grpSp>
        <p:sp>
          <p:nvSpPr>
            <p:cNvPr id="816" name="TextBox 132"/>
            <p:cNvSpPr txBox="1"/>
            <p:nvPr/>
          </p:nvSpPr>
          <p:spPr>
            <a:xfrm>
              <a:off x="694556" y="1833371"/>
              <a:ext cx="1396928" cy="1367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0"/>
                </a:lnSpc>
              </a:pPr>
              <a:r>
                <a:rPr lang="en-US" sz="1200" b="0" i="0">
                  <a:solidFill>
                    <a:schemeClr val="bg1"/>
                  </a:solidFill>
                  <a:effectLst/>
                </a:rPr>
                <a:t>Objectives is enabling the camera feature in </a:t>
              </a:r>
              <a:r>
                <a:rPr lang="en-US" sz="1200">
                  <a:solidFill>
                    <a:schemeClr val="bg1"/>
                  </a:solidFill>
                </a:rPr>
                <a:t>Walmart app</a:t>
              </a:r>
              <a:r>
                <a:rPr lang="en-US" sz="1200" b="0" i="0">
                  <a:solidFill>
                    <a:schemeClr val="bg1"/>
                  </a:solidFill>
                  <a:effectLst/>
                </a:rPr>
                <a:t> for Walmart inventory searching within all products.</a:t>
              </a:r>
              <a:endParaRPr lang="en-US" sz="1200">
                <a:solidFill>
                  <a:schemeClr val="bg1"/>
                </a:solidFill>
                <a:cs typeface="Calibri" panose="020F0502020204030204"/>
              </a:endParaRPr>
            </a:p>
          </p:txBody>
        </p:sp>
        <p:sp>
          <p:nvSpPr>
            <p:cNvPr id="818" name="TextBox 134"/>
            <p:cNvSpPr txBox="1"/>
            <p:nvPr/>
          </p:nvSpPr>
          <p:spPr>
            <a:xfrm>
              <a:off x="3068066" y="1903742"/>
              <a:ext cx="1477247" cy="11371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810"/>
                </a:lnSpc>
              </a:pPr>
              <a:r>
                <a:rPr lang="en-US" sz="1200">
                  <a:solidFill>
                    <a:schemeClr val="bg1"/>
                  </a:solidFill>
                </a:rPr>
                <a:t>Leverage existing data sources within the Walmart including product databases &amp; Barcode database </a:t>
              </a:r>
              <a:endParaRPr lang="en-US" sz="1200">
                <a:solidFill>
                  <a:schemeClr val="bg1"/>
                </a:solidFill>
                <a:cs typeface="Calibri" panose="020F0502020204030204"/>
              </a:endParaRPr>
            </a:p>
          </p:txBody>
        </p:sp>
        <p:sp>
          <p:nvSpPr>
            <p:cNvPr id="820" name="TextBox 136"/>
            <p:cNvSpPr txBox="1"/>
            <p:nvPr/>
          </p:nvSpPr>
          <p:spPr>
            <a:xfrm>
              <a:off x="757067" y="1201208"/>
              <a:ext cx="1306810" cy="5029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95"/>
                </a:lnSpc>
              </a:pPr>
              <a:r>
                <a:rPr lang="en-US" sz="1600" b="1">
                  <a:solidFill>
                    <a:srgbClr val="231F20"/>
                  </a:solidFill>
                </a:rPr>
                <a:t>Define Objectives</a:t>
              </a:r>
            </a:p>
          </p:txBody>
        </p:sp>
        <p:sp>
          <p:nvSpPr>
            <p:cNvPr id="822" name="TextBox 138"/>
            <p:cNvSpPr txBox="1"/>
            <p:nvPr/>
          </p:nvSpPr>
          <p:spPr>
            <a:xfrm>
              <a:off x="3123117" y="1247747"/>
              <a:ext cx="1306810" cy="505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95"/>
                </a:lnSpc>
              </a:pPr>
              <a:r>
                <a:rPr lang="en-US" sz="1600" b="1">
                  <a:solidFill>
                    <a:srgbClr val="231F20"/>
                  </a:solidFill>
                </a:rPr>
                <a:t>Identify Data Sources</a:t>
              </a:r>
            </a:p>
          </p:txBody>
        </p:sp>
        <p:sp>
          <p:nvSpPr>
            <p:cNvPr id="824" name="TextBox 141"/>
            <p:cNvSpPr txBox="1"/>
            <p:nvPr/>
          </p:nvSpPr>
          <p:spPr>
            <a:xfrm>
              <a:off x="5413436" y="1172212"/>
              <a:ext cx="1443607" cy="50295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995"/>
                </a:lnSpc>
              </a:pPr>
              <a:r>
                <a:rPr lang="en-US" sz="1600" b="1">
                  <a:solidFill>
                    <a:srgbClr val="231F20"/>
                  </a:solidFill>
                </a:rPr>
                <a:t>Data Integration &amp; image labeling</a:t>
              </a:r>
            </a:p>
          </p:txBody>
        </p:sp>
        <p:sp>
          <p:nvSpPr>
            <p:cNvPr id="826" name="TextBox 143"/>
            <p:cNvSpPr txBox="1"/>
            <p:nvPr/>
          </p:nvSpPr>
          <p:spPr>
            <a:xfrm>
              <a:off x="7677122" y="1233481"/>
              <a:ext cx="1507669" cy="5050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995"/>
                </a:lnSpc>
              </a:pPr>
              <a:r>
                <a:rPr lang="en-US" sz="1600" b="1">
                  <a:solidFill>
                    <a:srgbClr val="231F20"/>
                  </a:solidFill>
                </a:rPr>
                <a:t>User generated data</a:t>
              </a:r>
            </a:p>
          </p:txBody>
        </p:sp>
        <p:sp>
          <p:nvSpPr>
            <p:cNvPr id="828" name="TextBox 145"/>
            <p:cNvSpPr txBox="1"/>
            <p:nvPr/>
          </p:nvSpPr>
          <p:spPr>
            <a:xfrm>
              <a:off x="9981642" y="1172212"/>
              <a:ext cx="1554661" cy="50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95"/>
                </a:lnSpc>
              </a:pPr>
              <a:r>
                <a:rPr lang="en-CA" sz="1600" b="1" i="0">
                  <a:effectLst/>
                </a:rPr>
                <a:t>Barcode &amp;Textual Data Mapping</a:t>
              </a:r>
              <a:endParaRPr lang="en-US" sz="1600">
                <a:solidFill>
                  <a:srgbClr val="231F20"/>
                </a:solidFill>
              </a:endParaRPr>
            </a:p>
          </p:txBody>
        </p:sp>
        <p:sp>
          <p:nvSpPr>
            <p:cNvPr id="830" name="TextBox 147"/>
            <p:cNvSpPr txBox="1"/>
            <p:nvPr/>
          </p:nvSpPr>
          <p:spPr>
            <a:xfrm>
              <a:off x="5382433" y="1815267"/>
              <a:ext cx="1396928" cy="1367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0"/>
                </a:lnSpc>
              </a:pPr>
              <a:r>
                <a:rPr lang="en-US" sz="1200" b="0" i="0">
                  <a:solidFill>
                    <a:schemeClr val="bg1"/>
                  </a:solidFill>
                  <a:effectLst/>
                </a:rPr>
                <a:t>Integrate image data seamlessly with the existing dataset - maintain a unified inventory structure with image labeling.</a:t>
              </a:r>
              <a:endParaRPr lang="en-US" sz="1200">
                <a:solidFill>
                  <a:schemeClr val="bg1"/>
                </a:solidFill>
                <a:cs typeface="Calibri" panose="020F0502020204030204"/>
              </a:endParaRPr>
            </a:p>
          </p:txBody>
        </p:sp>
        <p:sp>
          <p:nvSpPr>
            <p:cNvPr id="832" name="TextBox 149"/>
            <p:cNvSpPr txBox="1"/>
            <p:nvPr/>
          </p:nvSpPr>
          <p:spPr>
            <a:xfrm>
              <a:off x="7702053" y="1822282"/>
              <a:ext cx="1396928" cy="1367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0"/>
                </a:lnSpc>
              </a:pPr>
              <a:r>
                <a:rPr lang="en-US" sz="1200" b="0" i="0">
                  <a:solidFill>
                    <a:schemeClr val="bg1"/>
                  </a:solidFill>
                  <a:effectLst/>
                </a:rPr>
                <a:t>Implement mechanisms to securely collect and store user-generated images along with relevant metadata</a:t>
              </a:r>
              <a:endParaRPr lang="en-US" sz="1200">
                <a:solidFill>
                  <a:schemeClr val="bg1"/>
                </a:solidFill>
                <a:cs typeface="Calibri" panose="020F0502020204030204"/>
              </a:endParaRPr>
            </a:p>
          </p:txBody>
        </p:sp>
        <p:sp>
          <p:nvSpPr>
            <p:cNvPr id="834" name="TextBox 151"/>
            <p:cNvSpPr txBox="1"/>
            <p:nvPr/>
          </p:nvSpPr>
          <p:spPr>
            <a:xfrm>
              <a:off x="9988078" y="2042287"/>
              <a:ext cx="1507148" cy="11371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810"/>
                </a:lnSpc>
              </a:pPr>
              <a:r>
                <a:rPr lang="en-US" sz="1200" b="0" i="0">
                  <a:solidFill>
                    <a:schemeClr val="bg1"/>
                  </a:solidFill>
                  <a:effectLst/>
                  <a:latin typeface="Calibri" panose="020F0502020204030204"/>
                  <a:cs typeface="Calibri" panose="020F0502020204030204"/>
                </a:rPr>
                <a:t>Establish a mapping mechanism to connect barcode and textual data with corresponding images.</a:t>
              </a:r>
              <a:endParaRPr lang="en-US" sz="1200">
                <a:solidFill>
                  <a:schemeClr val="bg1"/>
                </a:solidFill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916" name="TextBox 46"/>
            <p:cNvSpPr txBox="1"/>
            <p:nvPr/>
          </p:nvSpPr>
          <p:spPr>
            <a:xfrm>
              <a:off x="774906" y="766498"/>
              <a:ext cx="339124" cy="3376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25"/>
                </a:lnSpc>
              </a:pPr>
              <a:r>
                <a:rPr lang="en-US" sz="2020">
                  <a:solidFill>
                    <a:srgbClr val="FFFFFF"/>
                  </a:solidFill>
                </a:rPr>
                <a:t>01</a:t>
              </a:r>
            </a:p>
          </p:txBody>
        </p:sp>
      </p:grpSp>
      <p:sp>
        <p:nvSpPr>
          <p:cNvPr id="5" name="Rectangle 4"/>
          <p:cNvSpPr/>
          <p:nvPr/>
        </p:nvSpPr>
        <p:spPr>
          <a:xfrm>
            <a:off x="-98020" y="-972"/>
            <a:ext cx="112097" cy="685218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4333" y="-3556"/>
            <a:ext cx="45719" cy="686069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457" y="-18672"/>
            <a:ext cx="9943577" cy="7530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600" b="1">
                <a:solidFill>
                  <a:srgbClr val="4472C4"/>
                </a:solidFill>
                <a:cs typeface="Times New Roman" panose="02020603050405020304"/>
              </a:rPr>
              <a:t>Data Collection Plan</a:t>
            </a:r>
            <a:endParaRPr lang="en-CA" sz="3600" b="1">
              <a:solidFill>
                <a:srgbClr val="4472C4"/>
              </a:solidFill>
              <a:cs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457" y="-18672"/>
            <a:ext cx="9943577" cy="7530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600" b="1">
                <a:solidFill>
                  <a:schemeClr val="accent1"/>
                </a:solidFill>
                <a:cs typeface="Times New Roman" panose="02020603050405020304"/>
              </a:rPr>
              <a:t>Data Preprocessing and Issues</a:t>
            </a:r>
          </a:p>
          <a:p>
            <a:pPr algn="l"/>
            <a:endParaRPr lang="en-US" sz="3600" b="1">
              <a:solidFill>
                <a:srgbClr val="AA56AC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9433621" y="6521066"/>
            <a:ext cx="2743200" cy="365125"/>
          </a:xfrm>
        </p:spPr>
        <p:txBody>
          <a:bodyPr/>
          <a:lstStyle/>
          <a:p>
            <a:fld id="{D6B2386E-0645-40B8-AA05-A4D5801C18A8}" type="slidenum">
              <a:rPr lang="en-CA" smtClean="0"/>
              <a:t>5</a:t>
            </a:fld>
            <a:endParaRPr lang="en-CA"/>
          </a:p>
        </p:txBody>
      </p:sp>
      <p:sp>
        <p:nvSpPr>
          <p:cNvPr id="2" name="Freeform 2"/>
          <p:cNvSpPr/>
          <p:nvPr/>
        </p:nvSpPr>
        <p:spPr>
          <a:xfrm>
            <a:off x="10633435" y="14768"/>
            <a:ext cx="1558566" cy="365125"/>
          </a:xfrm>
          <a:custGeom>
            <a:avLst/>
            <a:gdLst/>
            <a:ahLst/>
            <a:cxnLst/>
            <a:rect l="l" t="t" r="r" b="b"/>
            <a:pathLst>
              <a:path w="2907839" h="696085">
                <a:moveTo>
                  <a:pt x="0" y="0"/>
                </a:moveTo>
                <a:lnTo>
                  <a:pt x="2907839" y="0"/>
                </a:lnTo>
                <a:lnTo>
                  <a:pt x="2907839" y="696085"/>
                </a:lnTo>
                <a:lnTo>
                  <a:pt x="0" y="6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TextBox 3"/>
          <p:cNvSpPr txBox="1"/>
          <p:nvPr/>
        </p:nvSpPr>
        <p:spPr>
          <a:xfrm>
            <a:off x="551179" y="5628560"/>
            <a:ext cx="11426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0">
                <a:effectLst/>
              </a:rPr>
              <a:t>Additional </a:t>
            </a:r>
            <a:r>
              <a:rPr lang="en-US" sz="1400"/>
              <a:t>preprocess consideration may include but not limited to </a:t>
            </a:r>
            <a:r>
              <a:rPr lang="en-CA" sz="1400" b="1" i="0">
                <a:effectLst/>
              </a:rPr>
              <a:t>Computational Resources, </a:t>
            </a:r>
            <a:r>
              <a:rPr lang="en-CA" sz="1400" b="1"/>
              <a:t>Quality Assurance, Data Splitting 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540047" y="734363"/>
            <a:ext cx="11106521" cy="2480475"/>
            <a:chOff x="540047" y="734363"/>
            <a:chExt cx="11106521" cy="2480475"/>
          </a:xfrm>
        </p:grpSpPr>
        <p:sp>
          <p:nvSpPr>
            <p:cNvPr id="53" name="Freeform 7"/>
            <p:cNvSpPr/>
            <p:nvPr/>
          </p:nvSpPr>
          <p:spPr>
            <a:xfrm>
              <a:off x="1594285" y="734363"/>
              <a:ext cx="445317" cy="463417"/>
            </a:xfrm>
            <a:custGeom>
              <a:avLst/>
              <a:gdLst/>
              <a:ahLst/>
              <a:cxnLst/>
              <a:rect l="l" t="t" r="r" b="b"/>
              <a:pathLst>
                <a:path w="572024" h="731021">
                  <a:moveTo>
                    <a:pt x="0" y="0"/>
                  </a:moveTo>
                  <a:lnTo>
                    <a:pt x="572024" y="0"/>
                  </a:lnTo>
                  <a:lnTo>
                    <a:pt x="572024" y="731021"/>
                  </a:lnTo>
                  <a:lnTo>
                    <a:pt x="0" y="731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CA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Freeform 11"/>
            <p:cNvSpPr/>
            <p:nvPr/>
          </p:nvSpPr>
          <p:spPr>
            <a:xfrm>
              <a:off x="3787510" y="779876"/>
              <a:ext cx="528059" cy="392913"/>
            </a:xfrm>
            <a:custGeom>
              <a:avLst/>
              <a:gdLst/>
              <a:ahLst/>
              <a:cxnLst/>
              <a:rect l="l" t="t" r="r" b="b"/>
              <a:pathLst>
                <a:path w="678308" h="619804">
                  <a:moveTo>
                    <a:pt x="0" y="0"/>
                  </a:moveTo>
                  <a:lnTo>
                    <a:pt x="678308" y="0"/>
                  </a:lnTo>
                  <a:lnTo>
                    <a:pt x="678308" y="619804"/>
                  </a:lnTo>
                  <a:lnTo>
                    <a:pt x="0" y="619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CA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Freeform 9"/>
            <p:cNvSpPr/>
            <p:nvPr/>
          </p:nvSpPr>
          <p:spPr>
            <a:xfrm>
              <a:off x="8382834" y="770177"/>
              <a:ext cx="398367" cy="463417"/>
            </a:xfrm>
            <a:custGeom>
              <a:avLst/>
              <a:gdLst/>
              <a:ahLst/>
              <a:cxnLst/>
              <a:rect l="l" t="t" r="r" b="b"/>
              <a:pathLst>
                <a:path w="511715" h="731021">
                  <a:moveTo>
                    <a:pt x="0" y="0"/>
                  </a:moveTo>
                  <a:lnTo>
                    <a:pt x="511714" y="0"/>
                  </a:lnTo>
                  <a:lnTo>
                    <a:pt x="511714" y="731021"/>
                  </a:lnTo>
                  <a:lnTo>
                    <a:pt x="0" y="731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CA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 8"/>
            <p:cNvSpPr/>
            <p:nvPr/>
          </p:nvSpPr>
          <p:spPr>
            <a:xfrm>
              <a:off x="6094618" y="758162"/>
              <a:ext cx="545117" cy="445002"/>
            </a:xfrm>
            <a:custGeom>
              <a:avLst/>
              <a:gdLst/>
              <a:ahLst/>
              <a:cxnLst/>
              <a:rect l="l" t="t" r="r" b="b"/>
              <a:pathLst>
                <a:path w="700219" h="701974">
                  <a:moveTo>
                    <a:pt x="0" y="0"/>
                  </a:moveTo>
                  <a:lnTo>
                    <a:pt x="700220" y="0"/>
                  </a:lnTo>
                  <a:lnTo>
                    <a:pt x="700220" y="701974"/>
                  </a:lnTo>
                  <a:lnTo>
                    <a:pt x="0" y="7019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CA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Freeform 8"/>
            <p:cNvSpPr/>
            <p:nvPr/>
          </p:nvSpPr>
          <p:spPr>
            <a:xfrm>
              <a:off x="10698604" y="2031219"/>
              <a:ext cx="545117" cy="445002"/>
            </a:xfrm>
            <a:custGeom>
              <a:avLst/>
              <a:gdLst/>
              <a:ahLst/>
              <a:cxnLst/>
              <a:rect l="l" t="t" r="r" b="b"/>
              <a:pathLst>
                <a:path w="700219" h="701974">
                  <a:moveTo>
                    <a:pt x="0" y="0"/>
                  </a:moveTo>
                  <a:lnTo>
                    <a:pt x="700220" y="0"/>
                  </a:lnTo>
                  <a:lnTo>
                    <a:pt x="700220" y="701974"/>
                  </a:lnTo>
                  <a:lnTo>
                    <a:pt x="0" y="7019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CA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22" name="Group 49"/>
            <p:cNvGrpSpPr/>
            <p:nvPr/>
          </p:nvGrpSpPr>
          <p:grpSpPr>
            <a:xfrm>
              <a:off x="540047" y="1105910"/>
              <a:ext cx="1991794" cy="2108928"/>
              <a:chOff x="0" y="-47625"/>
              <a:chExt cx="637798" cy="731076"/>
            </a:xfrm>
          </p:grpSpPr>
          <p:sp>
            <p:nvSpPr>
              <p:cNvPr id="40" name="Freeform 50"/>
              <p:cNvSpPr/>
              <p:nvPr/>
            </p:nvSpPr>
            <p:spPr>
              <a:xfrm>
                <a:off x="0" y="0"/>
                <a:ext cx="637798" cy="683451"/>
              </a:xfrm>
              <a:custGeom>
                <a:avLst/>
                <a:gdLst/>
                <a:ahLst/>
                <a:cxnLst/>
                <a:rect l="l" t="t" r="r" b="b"/>
                <a:pathLst>
                  <a:path w="637798" h="683451">
                    <a:moveTo>
                      <a:pt x="95909" y="0"/>
                    </a:moveTo>
                    <a:lnTo>
                      <a:pt x="541889" y="0"/>
                    </a:lnTo>
                    <a:cubicBezTo>
                      <a:pt x="594858" y="0"/>
                      <a:pt x="637798" y="42940"/>
                      <a:pt x="637798" y="95909"/>
                    </a:cubicBezTo>
                    <a:lnTo>
                      <a:pt x="637798" y="587542"/>
                    </a:lnTo>
                    <a:cubicBezTo>
                      <a:pt x="637798" y="640511"/>
                      <a:pt x="594858" y="683451"/>
                      <a:pt x="541889" y="683451"/>
                    </a:cubicBezTo>
                    <a:lnTo>
                      <a:pt x="95909" y="683451"/>
                    </a:lnTo>
                    <a:cubicBezTo>
                      <a:pt x="42940" y="683451"/>
                      <a:pt x="0" y="640511"/>
                      <a:pt x="0" y="587542"/>
                    </a:cubicBezTo>
                    <a:lnTo>
                      <a:pt x="0" y="95909"/>
                    </a:lnTo>
                    <a:cubicBezTo>
                      <a:pt x="0" y="42940"/>
                      <a:pt x="42940" y="0"/>
                      <a:pt x="959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chemeClr val="accent1"/>
                </a:solidFill>
                <a:prstDash val="solid"/>
                <a:rou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41" name="TextBox 51"/>
              <p:cNvSpPr txBox="1"/>
              <p:nvPr/>
            </p:nvSpPr>
            <p:spPr>
              <a:xfrm>
                <a:off x="0" y="-47625"/>
                <a:ext cx="637798" cy="7310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23" name="Group 52"/>
            <p:cNvGrpSpPr/>
            <p:nvPr/>
          </p:nvGrpSpPr>
          <p:grpSpPr>
            <a:xfrm>
              <a:off x="2818729" y="1105910"/>
              <a:ext cx="1991794" cy="2108928"/>
              <a:chOff x="0" y="-47625"/>
              <a:chExt cx="637798" cy="731076"/>
            </a:xfrm>
          </p:grpSpPr>
          <p:sp>
            <p:nvSpPr>
              <p:cNvPr id="38" name="Freeform 53"/>
              <p:cNvSpPr/>
              <p:nvPr/>
            </p:nvSpPr>
            <p:spPr>
              <a:xfrm>
                <a:off x="0" y="0"/>
                <a:ext cx="637798" cy="683451"/>
              </a:xfrm>
              <a:custGeom>
                <a:avLst/>
                <a:gdLst/>
                <a:ahLst/>
                <a:cxnLst/>
                <a:rect l="l" t="t" r="r" b="b"/>
                <a:pathLst>
                  <a:path w="637798" h="683451">
                    <a:moveTo>
                      <a:pt x="95909" y="0"/>
                    </a:moveTo>
                    <a:lnTo>
                      <a:pt x="541889" y="0"/>
                    </a:lnTo>
                    <a:cubicBezTo>
                      <a:pt x="594858" y="0"/>
                      <a:pt x="637798" y="42940"/>
                      <a:pt x="637798" y="95909"/>
                    </a:cubicBezTo>
                    <a:lnTo>
                      <a:pt x="637798" y="587542"/>
                    </a:lnTo>
                    <a:cubicBezTo>
                      <a:pt x="637798" y="640511"/>
                      <a:pt x="594858" y="683451"/>
                      <a:pt x="541889" y="683451"/>
                    </a:cubicBezTo>
                    <a:lnTo>
                      <a:pt x="95909" y="683451"/>
                    </a:lnTo>
                    <a:cubicBezTo>
                      <a:pt x="42940" y="683451"/>
                      <a:pt x="0" y="640511"/>
                      <a:pt x="0" y="587542"/>
                    </a:cubicBezTo>
                    <a:lnTo>
                      <a:pt x="0" y="95909"/>
                    </a:lnTo>
                    <a:cubicBezTo>
                      <a:pt x="0" y="42940"/>
                      <a:pt x="42940" y="0"/>
                      <a:pt x="959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chemeClr val="accent1"/>
                </a:solidFill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39" name="TextBox 54"/>
              <p:cNvSpPr txBox="1"/>
              <p:nvPr/>
            </p:nvSpPr>
            <p:spPr>
              <a:xfrm>
                <a:off x="0" y="-47625"/>
                <a:ext cx="637798" cy="7310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24" name="Group 55"/>
            <p:cNvGrpSpPr/>
            <p:nvPr/>
          </p:nvGrpSpPr>
          <p:grpSpPr>
            <a:xfrm>
              <a:off x="5097410" y="1105910"/>
              <a:ext cx="1991794" cy="2108928"/>
              <a:chOff x="0" y="-47625"/>
              <a:chExt cx="637798" cy="731076"/>
            </a:xfrm>
          </p:grpSpPr>
          <p:sp>
            <p:nvSpPr>
              <p:cNvPr id="36" name="Freeform 56"/>
              <p:cNvSpPr/>
              <p:nvPr/>
            </p:nvSpPr>
            <p:spPr>
              <a:xfrm>
                <a:off x="0" y="0"/>
                <a:ext cx="637798" cy="683451"/>
              </a:xfrm>
              <a:custGeom>
                <a:avLst/>
                <a:gdLst/>
                <a:ahLst/>
                <a:cxnLst/>
                <a:rect l="l" t="t" r="r" b="b"/>
                <a:pathLst>
                  <a:path w="637798" h="683451">
                    <a:moveTo>
                      <a:pt x="95909" y="0"/>
                    </a:moveTo>
                    <a:lnTo>
                      <a:pt x="541889" y="0"/>
                    </a:lnTo>
                    <a:cubicBezTo>
                      <a:pt x="594858" y="0"/>
                      <a:pt x="637798" y="42940"/>
                      <a:pt x="637798" y="95909"/>
                    </a:cubicBezTo>
                    <a:lnTo>
                      <a:pt x="637798" y="587542"/>
                    </a:lnTo>
                    <a:cubicBezTo>
                      <a:pt x="637798" y="640511"/>
                      <a:pt x="594858" y="683451"/>
                      <a:pt x="541889" y="683451"/>
                    </a:cubicBezTo>
                    <a:lnTo>
                      <a:pt x="95909" y="683451"/>
                    </a:lnTo>
                    <a:cubicBezTo>
                      <a:pt x="42940" y="683451"/>
                      <a:pt x="0" y="640511"/>
                      <a:pt x="0" y="587542"/>
                    </a:cubicBezTo>
                    <a:lnTo>
                      <a:pt x="0" y="95909"/>
                    </a:lnTo>
                    <a:cubicBezTo>
                      <a:pt x="0" y="42940"/>
                      <a:pt x="42940" y="0"/>
                      <a:pt x="959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chemeClr val="accent1"/>
                </a:solidFill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37" name="TextBox 57"/>
              <p:cNvSpPr txBox="1"/>
              <p:nvPr/>
            </p:nvSpPr>
            <p:spPr>
              <a:xfrm>
                <a:off x="0" y="-47625"/>
                <a:ext cx="637798" cy="7310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25" name="Group 58"/>
            <p:cNvGrpSpPr/>
            <p:nvPr/>
          </p:nvGrpSpPr>
          <p:grpSpPr>
            <a:xfrm>
              <a:off x="7376093" y="1105910"/>
              <a:ext cx="1991794" cy="2108928"/>
              <a:chOff x="0" y="-47625"/>
              <a:chExt cx="637798" cy="731076"/>
            </a:xfrm>
          </p:grpSpPr>
          <p:sp>
            <p:nvSpPr>
              <p:cNvPr id="34" name="Freeform 59"/>
              <p:cNvSpPr/>
              <p:nvPr/>
            </p:nvSpPr>
            <p:spPr>
              <a:xfrm>
                <a:off x="0" y="0"/>
                <a:ext cx="637798" cy="683451"/>
              </a:xfrm>
              <a:custGeom>
                <a:avLst/>
                <a:gdLst/>
                <a:ahLst/>
                <a:cxnLst/>
                <a:rect l="l" t="t" r="r" b="b"/>
                <a:pathLst>
                  <a:path w="637798" h="683451">
                    <a:moveTo>
                      <a:pt x="95909" y="0"/>
                    </a:moveTo>
                    <a:lnTo>
                      <a:pt x="541889" y="0"/>
                    </a:lnTo>
                    <a:cubicBezTo>
                      <a:pt x="594858" y="0"/>
                      <a:pt x="637798" y="42940"/>
                      <a:pt x="637798" y="95909"/>
                    </a:cubicBezTo>
                    <a:lnTo>
                      <a:pt x="637798" y="587542"/>
                    </a:lnTo>
                    <a:cubicBezTo>
                      <a:pt x="637798" y="640511"/>
                      <a:pt x="594858" y="683451"/>
                      <a:pt x="541889" y="683451"/>
                    </a:cubicBezTo>
                    <a:lnTo>
                      <a:pt x="95909" y="683451"/>
                    </a:lnTo>
                    <a:cubicBezTo>
                      <a:pt x="42940" y="683451"/>
                      <a:pt x="0" y="640511"/>
                      <a:pt x="0" y="587542"/>
                    </a:cubicBezTo>
                    <a:lnTo>
                      <a:pt x="0" y="95909"/>
                    </a:lnTo>
                    <a:cubicBezTo>
                      <a:pt x="0" y="42940"/>
                      <a:pt x="42940" y="0"/>
                      <a:pt x="959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chemeClr val="accent1"/>
                </a:solidFill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35" name="TextBox 60"/>
              <p:cNvSpPr txBox="1"/>
              <p:nvPr/>
            </p:nvSpPr>
            <p:spPr>
              <a:xfrm>
                <a:off x="0" y="-47625"/>
                <a:ext cx="637798" cy="7310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26" name="Group 61"/>
            <p:cNvGrpSpPr/>
            <p:nvPr/>
          </p:nvGrpSpPr>
          <p:grpSpPr>
            <a:xfrm>
              <a:off x="9654774" y="1105910"/>
              <a:ext cx="1991794" cy="2108928"/>
              <a:chOff x="0" y="-47625"/>
              <a:chExt cx="637798" cy="731076"/>
            </a:xfrm>
          </p:grpSpPr>
          <p:sp>
            <p:nvSpPr>
              <p:cNvPr id="32" name="Freeform 62"/>
              <p:cNvSpPr/>
              <p:nvPr/>
            </p:nvSpPr>
            <p:spPr>
              <a:xfrm>
                <a:off x="0" y="0"/>
                <a:ext cx="637798" cy="683451"/>
              </a:xfrm>
              <a:custGeom>
                <a:avLst/>
                <a:gdLst/>
                <a:ahLst/>
                <a:cxnLst/>
                <a:rect l="l" t="t" r="r" b="b"/>
                <a:pathLst>
                  <a:path w="637798" h="683451">
                    <a:moveTo>
                      <a:pt x="95909" y="0"/>
                    </a:moveTo>
                    <a:lnTo>
                      <a:pt x="541889" y="0"/>
                    </a:lnTo>
                    <a:cubicBezTo>
                      <a:pt x="594858" y="0"/>
                      <a:pt x="637798" y="42940"/>
                      <a:pt x="637798" y="95909"/>
                    </a:cubicBezTo>
                    <a:lnTo>
                      <a:pt x="637798" y="587542"/>
                    </a:lnTo>
                    <a:cubicBezTo>
                      <a:pt x="637798" y="640511"/>
                      <a:pt x="594858" y="683451"/>
                      <a:pt x="541889" y="683451"/>
                    </a:cubicBezTo>
                    <a:lnTo>
                      <a:pt x="95909" y="683451"/>
                    </a:lnTo>
                    <a:cubicBezTo>
                      <a:pt x="42940" y="683451"/>
                      <a:pt x="0" y="640511"/>
                      <a:pt x="0" y="587542"/>
                    </a:cubicBezTo>
                    <a:lnTo>
                      <a:pt x="0" y="95909"/>
                    </a:lnTo>
                    <a:cubicBezTo>
                      <a:pt x="0" y="42940"/>
                      <a:pt x="42940" y="0"/>
                      <a:pt x="959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chemeClr val="accent1"/>
                </a:solidFill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33" name="TextBox 63"/>
              <p:cNvSpPr txBox="1"/>
              <p:nvPr/>
            </p:nvSpPr>
            <p:spPr>
              <a:xfrm>
                <a:off x="0" y="-47625"/>
                <a:ext cx="637798" cy="7310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14" name="TextBox 12"/>
            <p:cNvSpPr txBox="1"/>
            <p:nvPr/>
          </p:nvSpPr>
          <p:spPr>
            <a:xfrm>
              <a:off x="735980" y="1422194"/>
              <a:ext cx="1795860" cy="2154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/>
              <a:r>
                <a:rPr lang="en-US" sz="1400" b="1">
                  <a:solidFill>
                    <a:schemeClr val="accent1"/>
                  </a:solidFill>
                </a:rPr>
                <a:t>Data Cleaning</a:t>
              </a:r>
              <a:endParaRPr lang="en-CA" sz="1400" b="1">
                <a:solidFill>
                  <a:schemeClr val="accent1"/>
                </a:solidFill>
              </a:endParaRPr>
            </a:p>
          </p:txBody>
        </p:sp>
        <p:sp>
          <p:nvSpPr>
            <p:cNvPr id="115" name="TextBox 17"/>
            <p:cNvSpPr txBox="1"/>
            <p:nvPr/>
          </p:nvSpPr>
          <p:spPr>
            <a:xfrm>
              <a:off x="623880" y="1759073"/>
              <a:ext cx="1815299" cy="5539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CA" sz="1200" b="1" kern="1200">
                  <a:effectLst/>
                </a:rPr>
                <a:t>Product </a:t>
              </a:r>
              <a:r>
                <a:rPr lang="en-CA" sz="1200" b="1" kern="120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ea typeface="+mn-ea"/>
                  <a:cs typeface="+mn-cs"/>
                </a:rPr>
                <a:t>Info. Gaps </a:t>
              </a:r>
              <a:r>
                <a:rPr lang="en-CA" sz="1200" kern="0">
                  <a:solidFill>
                    <a:srgbClr val="666666"/>
                  </a:solidFill>
                  <a:ea typeface="+mn-lt"/>
                  <a:cs typeface="+mn-lt"/>
                </a:rPr>
                <a:t>Imputation techniques, filling missing values</a:t>
              </a:r>
            </a:p>
          </p:txBody>
        </p:sp>
        <p:sp>
          <p:nvSpPr>
            <p:cNvPr id="117" name="TextBox 14"/>
            <p:cNvSpPr txBox="1"/>
            <p:nvPr/>
          </p:nvSpPr>
          <p:spPr>
            <a:xfrm>
              <a:off x="5229107" y="1397774"/>
              <a:ext cx="1795860" cy="3877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A" sz="1400" b="1" kern="1200">
                  <a:solidFill>
                    <a:schemeClr val="accent1"/>
                  </a:solidFill>
                  <a:latin typeface="Calibri" panose="020F0502020204030204"/>
                  <a:ea typeface="+mn-ea"/>
                  <a:cs typeface="+mn-cs"/>
                </a:rPr>
                <a:t>Image Resizing -Resolution Variances</a:t>
              </a:r>
            </a:p>
          </p:txBody>
        </p:sp>
        <p:sp>
          <p:nvSpPr>
            <p:cNvPr id="119" name="TextBox 19"/>
            <p:cNvSpPr txBox="1"/>
            <p:nvPr/>
          </p:nvSpPr>
          <p:spPr>
            <a:xfrm>
              <a:off x="5097410" y="1804196"/>
              <a:ext cx="1906642" cy="12187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85750" indent="-1714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US" sz="1200" kern="0">
                  <a:solidFill>
                    <a:srgbClr val="666666"/>
                  </a:solidFill>
                  <a:ea typeface="+mn-lt"/>
                  <a:cs typeface="+mn-lt"/>
                </a:rPr>
                <a:t>Resize images to a predefined resolution to maintain uniformity</a:t>
              </a:r>
              <a:endParaRPr lang="en-CA" sz="1200" kern="0">
                <a:solidFill>
                  <a:srgbClr val="666666"/>
                </a:solidFill>
                <a:ea typeface="+mn-lt"/>
                <a:cs typeface="+mn-lt"/>
              </a:endParaRPr>
            </a:p>
            <a:p>
              <a:pPr marL="285750" lvl="0" indent="-17145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endParaRPr lang="en-US" sz="1200" kern="0">
                <a:solidFill>
                  <a:srgbClr val="666666"/>
                </a:solidFill>
                <a:ea typeface="+mn-lt"/>
                <a:cs typeface="+mn-lt"/>
              </a:endParaRPr>
            </a:p>
            <a:p>
              <a:pPr marL="285750" lvl="0" indent="-17145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US" sz="1200" kern="0">
                  <a:solidFill>
                    <a:srgbClr val="666666"/>
                  </a:solidFill>
                  <a:ea typeface="+mn-lt"/>
                  <a:cs typeface="+mn-lt"/>
                </a:rPr>
                <a:t>Preserve the aspect ratio of the images to avoid distortion.</a:t>
              </a:r>
              <a:endParaRPr lang="en-CA" sz="1200" kern="0">
                <a:solidFill>
                  <a:srgbClr val="666666"/>
                </a:solidFill>
                <a:ea typeface="+mn-lt"/>
                <a:cs typeface="+mn-lt"/>
              </a:endParaRPr>
            </a:p>
          </p:txBody>
        </p:sp>
        <p:sp>
          <p:nvSpPr>
            <p:cNvPr id="120" name="TextBox 14"/>
            <p:cNvSpPr txBox="1"/>
            <p:nvPr/>
          </p:nvSpPr>
          <p:spPr>
            <a:xfrm>
              <a:off x="7454988" y="1443739"/>
              <a:ext cx="1942899" cy="1938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A" sz="1400" b="1" i="0" kern="1200">
                  <a:solidFill>
                    <a:schemeClr val="accent1"/>
                  </a:solidFill>
                  <a:latin typeface="Calibri" panose="020F0502020204030204"/>
                  <a:ea typeface="+mn-ea"/>
                  <a:cs typeface="+mn-cs"/>
                </a:rPr>
                <a:t>Handling Color Spaces</a:t>
              </a:r>
            </a:p>
          </p:txBody>
        </p:sp>
        <p:sp>
          <p:nvSpPr>
            <p:cNvPr id="121" name="TextBox 19"/>
            <p:cNvSpPr txBox="1"/>
            <p:nvPr/>
          </p:nvSpPr>
          <p:spPr>
            <a:xfrm>
              <a:off x="7445881" y="1740316"/>
              <a:ext cx="1852218" cy="141269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171450" lvl="0" indent="-17145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US" sz="1200" kern="0">
                  <a:solidFill>
                    <a:srgbClr val="666666"/>
                  </a:solidFill>
                  <a:ea typeface="+mn-lt"/>
                  <a:cs typeface="+mn-lt"/>
                </a:rPr>
                <a:t>Convert images to a consistent color space (e.g., RGB, HSV)</a:t>
              </a:r>
            </a:p>
            <a:p>
              <a:pPr marL="171450" lvl="0" indent="-17145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endParaRPr lang="en-US" sz="1200" kern="0">
                <a:solidFill>
                  <a:srgbClr val="666666"/>
                </a:solidFill>
                <a:ea typeface="+mn-lt"/>
                <a:cs typeface="+mn-lt"/>
              </a:endParaRPr>
            </a:p>
            <a:p>
              <a:pPr marL="171450" lvl="0" indent="-17145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US" sz="1200" kern="0">
                  <a:solidFill>
                    <a:srgbClr val="666666"/>
                  </a:solidFill>
                  <a:ea typeface="+mn-lt"/>
                  <a:cs typeface="+mn-lt"/>
                </a:rPr>
                <a:t>The choice of color space affects how image data is stored and manipulated</a:t>
              </a:r>
            </a:p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CA" sz="1200" kern="0">
                <a:solidFill>
                  <a:srgbClr val="666666"/>
                </a:solidFill>
                <a:ea typeface="+mn-lt"/>
                <a:cs typeface="+mn-lt"/>
              </a:endParaRPr>
            </a:p>
          </p:txBody>
        </p:sp>
        <p:sp>
          <p:nvSpPr>
            <p:cNvPr id="122" name="TextBox 15"/>
            <p:cNvSpPr txBox="1"/>
            <p:nvPr/>
          </p:nvSpPr>
          <p:spPr>
            <a:xfrm>
              <a:off x="2893096" y="1424328"/>
              <a:ext cx="2049124" cy="2154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/>
              <a:r>
                <a:rPr lang="en-CA" sz="1400" b="1" i="0" kern="1200">
                  <a:solidFill>
                    <a:schemeClr val="accent1"/>
                  </a:solidFill>
                </a:rPr>
                <a:t>Labeling &amp; Annotation</a:t>
              </a:r>
              <a:endParaRPr lang="en-CA" sz="1400" kern="1200">
                <a:solidFill>
                  <a:schemeClr val="accent1"/>
                </a:solidFill>
              </a:endParaRPr>
            </a:p>
          </p:txBody>
        </p:sp>
        <p:sp>
          <p:nvSpPr>
            <p:cNvPr id="124" name="TextBox 20"/>
            <p:cNvSpPr txBox="1"/>
            <p:nvPr/>
          </p:nvSpPr>
          <p:spPr>
            <a:xfrm>
              <a:off x="2893453" y="1794055"/>
              <a:ext cx="1805432" cy="923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200" kern="0">
                  <a:solidFill>
                    <a:srgbClr val="666666"/>
                  </a:solidFill>
                  <a:ea typeface="+mn-lt"/>
                  <a:cs typeface="+mn-lt"/>
                </a:rPr>
                <a:t>Labeling product for accurate classification. 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endParaRPr lang="en-CA" sz="1200" kern="0">
                <a:solidFill>
                  <a:srgbClr val="666666"/>
                </a:solidFill>
                <a:ea typeface="+mn-lt"/>
                <a:cs typeface="+mn-lt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200" kern="0">
                  <a:solidFill>
                    <a:srgbClr val="666666"/>
                  </a:solidFill>
                  <a:ea typeface="+mn-lt"/>
                  <a:cs typeface="+mn-lt"/>
                </a:rPr>
                <a:t>Annotation must be Consistent &amp; Precise</a:t>
              </a:r>
              <a:endParaRPr lang="en-CA" sz="1200" kern="0">
                <a:solidFill>
                  <a:srgbClr val="666666"/>
                </a:solidFill>
                <a:ea typeface="+mn-lt"/>
                <a:cs typeface="+mn-lt"/>
              </a:endParaRPr>
            </a:p>
          </p:txBody>
        </p:sp>
        <p:sp>
          <p:nvSpPr>
            <p:cNvPr id="126" name="TextBox 15"/>
            <p:cNvSpPr txBox="1"/>
            <p:nvPr/>
          </p:nvSpPr>
          <p:spPr>
            <a:xfrm>
              <a:off x="9752821" y="1424328"/>
              <a:ext cx="1795860" cy="2154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/>
              <a:r>
                <a:rPr lang="en-CA" sz="1400" b="1" i="0">
                  <a:solidFill>
                    <a:schemeClr val="accent1"/>
                  </a:solidFill>
                </a:rPr>
                <a:t>Data Augmentation</a:t>
              </a:r>
              <a:endParaRPr lang="en-CA" sz="1400">
                <a:solidFill>
                  <a:schemeClr val="accent1"/>
                </a:solidFill>
              </a:endParaRPr>
            </a:p>
          </p:txBody>
        </p:sp>
        <p:sp>
          <p:nvSpPr>
            <p:cNvPr id="127" name="TextBox 20"/>
            <p:cNvSpPr txBox="1"/>
            <p:nvPr/>
          </p:nvSpPr>
          <p:spPr>
            <a:xfrm>
              <a:off x="9682068" y="1737557"/>
              <a:ext cx="1902734" cy="923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kern="0">
                  <a:solidFill>
                    <a:srgbClr val="666666"/>
                  </a:solidFill>
                  <a:ea typeface="+mn-lt"/>
                  <a:cs typeface="+mn-lt"/>
                </a:rPr>
                <a:t>Random rotations, flips, zooms, or other transformations like shear to improve model generalization </a:t>
              </a:r>
              <a:endParaRPr lang="en-CA" sz="1200" kern="0">
                <a:solidFill>
                  <a:srgbClr val="666666"/>
                </a:solidFill>
                <a:ea typeface="+mn-lt"/>
                <a:cs typeface="+mn-lt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-98020" y="-972"/>
            <a:ext cx="112097" cy="685218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4333" y="-3556"/>
            <a:ext cx="45719" cy="686069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3" name="Group 12"/>
          <p:cNvGrpSpPr/>
          <p:nvPr/>
        </p:nvGrpSpPr>
        <p:grpSpPr>
          <a:xfrm>
            <a:off x="1241628" y="3261127"/>
            <a:ext cx="9359242" cy="2295204"/>
            <a:chOff x="1241628" y="3261127"/>
            <a:chExt cx="9359242" cy="2295204"/>
          </a:xfrm>
        </p:grpSpPr>
        <p:sp>
          <p:nvSpPr>
            <p:cNvPr id="101" name="TextBox 51"/>
            <p:cNvSpPr txBox="1"/>
            <p:nvPr/>
          </p:nvSpPr>
          <p:spPr>
            <a:xfrm>
              <a:off x="1241628" y="3261127"/>
              <a:ext cx="1991794" cy="2108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  <p:grpSp>
          <p:nvGrpSpPr>
            <p:cNvPr id="44" name="Group 52"/>
            <p:cNvGrpSpPr/>
            <p:nvPr/>
          </p:nvGrpSpPr>
          <p:grpSpPr>
            <a:xfrm>
              <a:off x="3858129" y="3406897"/>
              <a:ext cx="1991794" cy="1971545"/>
              <a:chOff x="0" y="0"/>
              <a:chExt cx="637798" cy="683451"/>
            </a:xfrm>
          </p:grpSpPr>
          <p:sp>
            <p:nvSpPr>
              <p:cNvPr id="95" name="Freeform 53"/>
              <p:cNvSpPr/>
              <p:nvPr/>
            </p:nvSpPr>
            <p:spPr>
              <a:xfrm>
                <a:off x="0" y="0"/>
                <a:ext cx="637798" cy="683451"/>
              </a:xfrm>
              <a:custGeom>
                <a:avLst/>
                <a:gdLst/>
                <a:ahLst/>
                <a:cxnLst/>
                <a:rect l="l" t="t" r="r" b="b"/>
                <a:pathLst>
                  <a:path w="637798" h="683451">
                    <a:moveTo>
                      <a:pt x="95909" y="0"/>
                    </a:moveTo>
                    <a:lnTo>
                      <a:pt x="541889" y="0"/>
                    </a:lnTo>
                    <a:cubicBezTo>
                      <a:pt x="594858" y="0"/>
                      <a:pt x="637798" y="42940"/>
                      <a:pt x="637798" y="95909"/>
                    </a:cubicBezTo>
                    <a:lnTo>
                      <a:pt x="637798" y="587542"/>
                    </a:lnTo>
                    <a:cubicBezTo>
                      <a:pt x="637798" y="640511"/>
                      <a:pt x="594858" y="683451"/>
                      <a:pt x="541889" y="683451"/>
                    </a:cubicBezTo>
                    <a:lnTo>
                      <a:pt x="95909" y="683451"/>
                    </a:lnTo>
                    <a:cubicBezTo>
                      <a:pt x="42940" y="683451"/>
                      <a:pt x="0" y="640511"/>
                      <a:pt x="0" y="587542"/>
                    </a:cubicBezTo>
                    <a:lnTo>
                      <a:pt x="0" y="95909"/>
                    </a:lnTo>
                    <a:cubicBezTo>
                      <a:pt x="0" y="42940"/>
                      <a:pt x="42940" y="0"/>
                      <a:pt x="959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chemeClr val="accent1"/>
                </a:solidFill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9" name="TextBox 54"/>
              <p:cNvSpPr txBox="1"/>
              <p:nvPr/>
            </p:nvSpPr>
            <p:spPr>
              <a:xfrm>
                <a:off x="0" y="-47625"/>
                <a:ext cx="637798" cy="7310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45" name="Group 55"/>
            <p:cNvGrpSpPr/>
            <p:nvPr/>
          </p:nvGrpSpPr>
          <p:grpSpPr>
            <a:xfrm>
              <a:off x="6176647" y="3406897"/>
              <a:ext cx="1991794" cy="1971545"/>
              <a:chOff x="0" y="0"/>
              <a:chExt cx="637798" cy="683451"/>
            </a:xfrm>
          </p:grpSpPr>
          <p:sp>
            <p:nvSpPr>
              <p:cNvPr id="85" name="Freeform 56"/>
              <p:cNvSpPr/>
              <p:nvPr/>
            </p:nvSpPr>
            <p:spPr>
              <a:xfrm>
                <a:off x="0" y="0"/>
                <a:ext cx="637798" cy="683451"/>
              </a:xfrm>
              <a:custGeom>
                <a:avLst/>
                <a:gdLst/>
                <a:ahLst/>
                <a:cxnLst/>
                <a:rect l="l" t="t" r="r" b="b"/>
                <a:pathLst>
                  <a:path w="637798" h="683451">
                    <a:moveTo>
                      <a:pt x="95909" y="0"/>
                    </a:moveTo>
                    <a:lnTo>
                      <a:pt x="541889" y="0"/>
                    </a:lnTo>
                    <a:cubicBezTo>
                      <a:pt x="594858" y="0"/>
                      <a:pt x="637798" y="42940"/>
                      <a:pt x="637798" y="95909"/>
                    </a:cubicBezTo>
                    <a:lnTo>
                      <a:pt x="637798" y="587542"/>
                    </a:lnTo>
                    <a:cubicBezTo>
                      <a:pt x="637798" y="640511"/>
                      <a:pt x="594858" y="683451"/>
                      <a:pt x="541889" y="683451"/>
                    </a:cubicBezTo>
                    <a:lnTo>
                      <a:pt x="95909" y="683451"/>
                    </a:lnTo>
                    <a:cubicBezTo>
                      <a:pt x="42940" y="683451"/>
                      <a:pt x="0" y="640511"/>
                      <a:pt x="0" y="587542"/>
                    </a:cubicBezTo>
                    <a:lnTo>
                      <a:pt x="0" y="95909"/>
                    </a:lnTo>
                    <a:cubicBezTo>
                      <a:pt x="0" y="42940"/>
                      <a:pt x="42940" y="0"/>
                      <a:pt x="959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chemeClr val="accent1"/>
                </a:solidFill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87" name="TextBox 57"/>
              <p:cNvSpPr txBox="1"/>
              <p:nvPr/>
            </p:nvSpPr>
            <p:spPr>
              <a:xfrm>
                <a:off x="0" y="-47625"/>
                <a:ext cx="637798" cy="7310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46" name="Group 58"/>
            <p:cNvGrpSpPr/>
            <p:nvPr/>
          </p:nvGrpSpPr>
          <p:grpSpPr>
            <a:xfrm>
              <a:off x="8597787" y="3415284"/>
              <a:ext cx="1991794" cy="1971545"/>
              <a:chOff x="0" y="0"/>
              <a:chExt cx="637798" cy="683451"/>
            </a:xfrm>
          </p:grpSpPr>
          <p:sp>
            <p:nvSpPr>
              <p:cNvPr id="83" name="Freeform 59"/>
              <p:cNvSpPr/>
              <p:nvPr/>
            </p:nvSpPr>
            <p:spPr>
              <a:xfrm>
                <a:off x="0" y="0"/>
                <a:ext cx="637798" cy="683451"/>
              </a:xfrm>
              <a:custGeom>
                <a:avLst/>
                <a:gdLst/>
                <a:ahLst/>
                <a:cxnLst/>
                <a:rect l="l" t="t" r="r" b="b"/>
                <a:pathLst>
                  <a:path w="637798" h="683451">
                    <a:moveTo>
                      <a:pt x="95909" y="0"/>
                    </a:moveTo>
                    <a:lnTo>
                      <a:pt x="541889" y="0"/>
                    </a:lnTo>
                    <a:cubicBezTo>
                      <a:pt x="594858" y="0"/>
                      <a:pt x="637798" y="42940"/>
                      <a:pt x="637798" y="95909"/>
                    </a:cubicBezTo>
                    <a:lnTo>
                      <a:pt x="637798" y="587542"/>
                    </a:lnTo>
                    <a:cubicBezTo>
                      <a:pt x="637798" y="640511"/>
                      <a:pt x="594858" y="683451"/>
                      <a:pt x="541889" y="683451"/>
                    </a:cubicBezTo>
                    <a:lnTo>
                      <a:pt x="95909" y="683451"/>
                    </a:lnTo>
                    <a:cubicBezTo>
                      <a:pt x="42940" y="683451"/>
                      <a:pt x="0" y="640511"/>
                      <a:pt x="0" y="587542"/>
                    </a:cubicBezTo>
                    <a:lnTo>
                      <a:pt x="0" y="95909"/>
                    </a:lnTo>
                    <a:cubicBezTo>
                      <a:pt x="0" y="42940"/>
                      <a:pt x="42940" y="0"/>
                      <a:pt x="959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chemeClr val="accent1"/>
                </a:solidFill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84" name="TextBox 60"/>
              <p:cNvSpPr txBox="1"/>
              <p:nvPr/>
            </p:nvSpPr>
            <p:spPr>
              <a:xfrm>
                <a:off x="0" y="-47625"/>
                <a:ext cx="637798" cy="7310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23" name="TextBox 16"/>
            <p:cNvSpPr txBox="1"/>
            <p:nvPr/>
          </p:nvSpPr>
          <p:spPr>
            <a:xfrm>
              <a:off x="3975219" y="3500422"/>
              <a:ext cx="1938900" cy="3877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A" sz="1400" b="1" kern="1200">
                  <a:solidFill>
                    <a:schemeClr val="accent1"/>
                  </a:solidFill>
                  <a:latin typeface="Calibri" panose="020F0502020204030204"/>
                  <a:ea typeface="+mn-ea"/>
                  <a:cs typeface="+mn-cs"/>
                </a:rPr>
                <a:t>Handling different Product Categories</a:t>
              </a:r>
            </a:p>
          </p:txBody>
        </p:sp>
        <p:sp>
          <p:nvSpPr>
            <p:cNvPr id="125" name="TextBox 21"/>
            <p:cNvSpPr txBox="1"/>
            <p:nvPr/>
          </p:nvSpPr>
          <p:spPr>
            <a:xfrm>
              <a:off x="3942417" y="3931952"/>
              <a:ext cx="1867670" cy="13950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171450" lvl="0" indent="-17145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US" sz="1200" b="0" i="0">
                  <a:solidFill>
                    <a:srgbClr val="374151"/>
                  </a:solidFill>
                  <a:effectLst/>
                  <a:cs typeface="+mn-lt"/>
                </a:rPr>
                <a:t>Train a new classification layer on top of the pre-trained model</a:t>
              </a:r>
              <a:r>
                <a:rPr lang="en-US" sz="1200" kern="0">
                  <a:solidFill>
                    <a:srgbClr val="666666"/>
                  </a:solidFill>
                  <a:ea typeface="+mn-lt"/>
                  <a:cs typeface="+mn-lt"/>
                </a:rPr>
                <a:t>. </a:t>
              </a:r>
            </a:p>
            <a:p>
              <a:pPr lvl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CA" sz="1200" kern="0">
                <a:solidFill>
                  <a:srgbClr val="666666"/>
                </a:solidFill>
                <a:ea typeface="+mn-lt"/>
                <a:cs typeface="+mn-lt"/>
              </a:endParaRPr>
            </a:p>
            <a:p>
              <a:pPr marL="171450" lvl="0" indent="-17145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US" sz="1200" b="0" i="0">
                  <a:solidFill>
                    <a:srgbClr val="374151"/>
                  </a:solidFill>
                  <a:effectLst/>
                  <a:cs typeface="+mn-lt"/>
                </a:rPr>
                <a:t>Extract features from the pre-trained model's layers to focus on category-specific features.</a:t>
              </a:r>
              <a:endParaRPr lang="en-CA" sz="1200" kern="0">
                <a:solidFill>
                  <a:srgbClr val="666666"/>
                </a:solidFill>
                <a:ea typeface="+mn-lt"/>
                <a:cs typeface="+mn-lt"/>
              </a:endParaRPr>
            </a:p>
          </p:txBody>
        </p:sp>
        <p:sp>
          <p:nvSpPr>
            <p:cNvPr id="128" name="TextBox 15"/>
            <p:cNvSpPr txBox="1"/>
            <p:nvPr/>
          </p:nvSpPr>
          <p:spPr>
            <a:xfrm>
              <a:off x="8689994" y="3554536"/>
              <a:ext cx="1910876" cy="2154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/>
              <a:r>
                <a:rPr lang="en-US" sz="1400" b="1" i="0" kern="1200">
                  <a:solidFill>
                    <a:schemeClr val="accent1"/>
                  </a:solidFill>
                  <a:latin typeface="Calibri" panose="020F0502020204030204"/>
                  <a:ea typeface="+mn-ea"/>
                  <a:cs typeface="+mn-cs"/>
                </a:rPr>
                <a:t>Abnormal user Behavior</a:t>
              </a:r>
              <a:endParaRPr lang="en-CA" sz="1400" b="1" i="0" kern="1200">
                <a:solidFill>
                  <a:schemeClr val="accent1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TextBox 20"/>
            <p:cNvSpPr txBox="1"/>
            <p:nvPr/>
          </p:nvSpPr>
          <p:spPr>
            <a:xfrm>
              <a:off x="8687528" y="3838671"/>
              <a:ext cx="1772883" cy="11079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CA" sz="1200" b="1" kern="0">
                  <a:solidFill>
                    <a:srgbClr val="000000"/>
                  </a:solidFill>
                  <a:ea typeface="+mn-lt"/>
                  <a:cs typeface="+mn-lt"/>
                </a:rPr>
                <a:t>User-Generated Images </a:t>
              </a:r>
              <a:r>
                <a:rPr lang="en-CA" sz="1200" kern="0">
                  <a:solidFill>
                    <a:srgbClr val="000000"/>
                  </a:solidFill>
                  <a:ea typeface="+mn-lt"/>
                  <a:cs typeface="+mn-lt"/>
                </a:rPr>
                <a:t> </a:t>
              </a:r>
              <a:r>
                <a:rPr lang="en-CA" sz="1200" kern="0">
                  <a:solidFill>
                    <a:srgbClr val="666666"/>
                  </a:solidFill>
                  <a:ea typeface="+mn-lt"/>
                  <a:cs typeface="+mn-lt"/>
                </a:rPr>
                <a:t>Prompt users for upload error if user-generated images are unrelated objects.</a:t>
              </a:r>
              <a:endParaRPr lang="en-US"/>
            </a:p>
            <a:p>
              <a:endParaRPr lang="en-CA" sz="1200" kern="0">
                <a:solidFill>
                  <a:srgbClr val="666666"/>
                </a:solidFill>
                <a:ea typeface="+mn-lt"/>
                <a:cs typeface="+mn-lt"/>
              </a:endParaRPr>
            </a:p>
          </p:txBody>
        </p:sp>
        <p:sp>
          <p:nvSpPr>
            <p:cNvPr id="130" name="TextBox 13"/>
            <p:cNvSpPr txBox="1"/>
            <p:nvPr/>
          </p:nvSpPr>
          <p:spPr>
            <a:xfrm>
              <a:off x="6307905" y="3524221"/>
              <a:ext cx="1754826" cy="4308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/>
              <a:r>
                <a:rPr lang="en-CA" sz="1400" b="1" i="0">
                  <a:solidFill>
                    <a:schemeClr val="accent1"/>
                  </a:solidFill>
                </a:rPr>
                <a:t>Handling Imbalanced Data</a:t>
              </a:r>
              <a:endParaRPr lang="en-CA" sz="1400">
                <a:solidFill>
                  <a:schemeClr val="accent1"/>
                </a:solidFill>
              </a:endParaRPr>
            </a:p>
          </p:txBody>
        </p:sp>
        <p:sp>
          <p:nvSpPr>
            <p:cNvPr id="131" name="TextBox 18"/>
            <p:cNvSpPr txBox="1"/>
            <p:nvPr/>
          </p:nvSpPr>
          <p:spPr>
            <a:xfrm>
              <a:off x="6279269" y="4018987"/>
              <a:ext cx="1889172" cy="5539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200" kern="0">
                  <a:solidFill>
                    <a:srgbClr val="666666"/>
                  </a:solidFill>
                  <a:ea typeface="+mn-lt"/>
                  <a:cs typeface="+mn-lt"/>
                </a:rPr>
                <a:t>Underrepresented product managed by oversampling, </a:t>
              </a:r>
              <a:r>
                <a:rPr lang="en-US" sz="1200" kern="0" err="1">
                  <a:solidFill>
                    <a:srgbClr val="666666"/>
                  </a:solidFill>
                  <a:ea typeface="+mn-lt"/>
                  <a:cs typeface="+mn-lt"/>
                </a:rPr>
                <a:t>undersampling</a:t>
              </a:r>
              <a:r>
                <a:rPr lang="en-US" sz="1200" kern="0">
                  <a:solidFill>
                    <a:srgbClr val="666666"/>
                  </a:solidFill>
                  <a:ea typeface="+mn-lt"/>
                  <a:cs typeface="+mn-lt"/>
                </a:rPr>
                <a:t>.</a:t>
              </a:r>
              <a:endParaRPr lang="en-CA" sz="1200" kern="0">
                <a:solidFill>
                  <a:srgbClr val="666666"/>
                </a:solidFill>
                <a:ea typeface="+mn-lt"/>
                <a:cs typeface="+mn-lt"/>
              </a:endParaRPr>
            </a:p>
          </p:txBody>
        </p:sp>
        <p:sp>
          <p:nvSpPr>
            <p:cNvPr id="5" name="Freeform 53"/>
            <p:cNvSpPr/>
            <p:nvPr/>
          </p:nvSpPr>
          <p:spPr>
            <a:xfrm>
              <a:off x="1445101" y="3406897"/>
              <a:ext cx="1991794" cy="1971545"/>
            </a:xfrm>
            <a:custGeom>
              <a:avLst/>
              <a:gdLst/>
              <a:ahLst/>
              <a:cxnLst/>
              <a:rect l="l" t="t" r="r" b="b"/>
              <a:pathLst>
                <a:path w="637798" h="683451">
                  <a:moveTo>
                    <a:pt x="95909" y="0"/>
                  </a:moveTo>
                  <a:lnTo>
                    <a:pt x="541889" y="0"/>
                  </a:lnTo>
                  <a:cubicBezTo>
                    <a:pt x="594858" y="0"/>
                    <a:pt x="637798" y="42940"/>
                    <a:pt x="637798" y="95909"/>
                  </a:cubicBezTo>
                  <a:lnTo>
                    <a:pt x="637798" y="587542"/>
                  </a:lnTo>
                  <a:cubicBezTo>
                    <a:pt x="637798" y="640511"/>
                    <a:pt x="594858" y="683451"/>
                    <a:pt x="541889" y="683451"/>
                  </a:cubicBezTo>
                  <a:lnTo>
                    <a:pt x="95909" y="683451"/>
                  </a:lnTo>
                  <a:cubicBezTo>
                    <a:pt x="42940" y="683451"/>
                    <a:pt x="0" y="640511"/>
                    <a:pt x="0" y="587542"/>
                  </a:cubicBezTo>
                  <a:lnTo>
                    <a:pt x="0" y="95909"/>
                  </a:lnTo>
                  <a:cubicBezTo>
                    <a:pt x="0" y="42940"/>
                    <a:pt x="42940" y="0"/>
                    <a:pt x="9590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chemeClr val="accent1"/>
              </a:solidFill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16"/>
            <p:cNvSpPr txBox="1"/>
            <p:nvPr/>
          </p:nvSpPr>
          <p:spPr>
            <a:xfrm>
              <a:off x="1559988" y="3482516"/>
              <a:ext cx="1938900" cy="1938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A" sz="1400" b="1" kern="1200">
                  <a:solidFill>
                    <a:schemeClr val="accent1"/>
                  </a:solidFill>
                  <a:latin typeface="Calibri" panose="020F0502020204030204"/>
                  <a:ea typeface="+mn-ea"/>
                  <a:cs typeface="+mn-cs"/>
                </a:rPr>
                <a:t>Normalization/ Scaling</a:t>
              </a:r>
            </a:p>
          </p:txBody>
        </p:sp>
        <p:sp>
          <p:nvSpPr>
            <p:cNvPr id="9" name="TextBox 21"/>
            <p:cNvSpPr txBox="1"/>
            <p:nvPr/>
          </p:nvSpPr>
          <p:spPr>
            <a:xfrm>
              <a:off x="1505344" y="3783538"/>
              <a:ext cx="1867670" cy="17727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171450" indent="-171450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US" sz="1200" kern="0">
                  <a:solidFill>
                    <a:srgbClr val="666666"/>
                  </a:solidFill>
                  <a:ea typeface="+mn-lt"/>
                  <a:cs typeface="+mn-lt"/>
                </a:rPr>
                <a:t>pixel values range 0 - 255, where 0 (black) and 255 (white).</a:t>
              </a:r>
              <a:endParaRPr lang="en-US"/>
            </a:p>
            <a:p>
              <a:pPr marL="171450" lvl="0" indent="-171450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endParaRPr lang="en-US" sz="1200" kern="0">
                <a:solidFill>
                  <a:srgbClr val="666666"/>
                </a:solidFill>
                <a:ea typeface="+mn-lt"/>
                <a:cs typeface="+mn-lt"/>
              </a:endParaRPr>
            </a:p>
            <a:p>
              <a:pPr marL="171450" indent="-171450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US" sz="1200" kern="0">
                  <a:solidFill>
                    <a:srgbClr val="666666"/>
                  </a:solidFill>
                  <a:ea typeface="+mn-lt"/>
                  <a:cs typeface="+mn-lt"/>
                </a:rPr>
                <a:t>Standardizing / normalize pixel values to the [0, 1] range enhances model convergence &amp; stability</a:t>
              </a:r>
            </a:p>
            <a:p>
              <a:pPr marL="171450" lvl="0" indent="-171450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endParaRPr lang="en-US" sz="1200" kern="0">
                <a:solidFill>
                  <a:srgbClr val="666666"/>
                </a:solidFill>
                <a:ea typeface="+mn-lt"/>
                <a:cs typeface="+mn-lt"/>
              </a:endParaRPr>
            </a:p>
            <a:p>
              <a:pPr lvl="0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CA" sz="1200" kern="0">
                <a:solidFill>
                  <a:srgbClr val="666666"/>
                </a:solidFill>
                <a:ea typeface="+mn-lt"/>
                <a:cs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457" y="-18672"/>
            <a:ext cx="9943577" cy="7530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600" b="1">
                <a:solidFill>
                  <a:schemeClr val="accent1"/>
                </a:solidFill>
                <a:cs typeface="Times New Roman" panose="02020603050405020304"/>
              </a:rPr>
              <a:t>Data Storage Plan &amp; Ethical Consideration</a:t>
            </a:r>
            <a:endParaRPr lang="en-CA" sz="3600" b="1">
              <a:solidFill>
                <a:schemeClr val="accent1"/>
              </a:solidFill>
              <a:cs typeface="Times New Roman" panose="02020603050405020304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9433621" y="6521066"/>
            <a:ext cx="2743200" cy="365125"/>
          </a:xfrm>
        </p:spPr>
        <p:txBody>
          <a:bodyPr/>
          <a:lstStyle/>
          <a:p>
            <a:fld id="{D6B2386E-0645-40B8-AA05-A4D5801C18A8}" type="slidenum">
              <a:rPr lang="en-CA" smtClean="0"/>
              <a:t>6</a:t>
            </a:fld>
            <a:endParaRPr lang="en-CA"/>
          </a:p>
        </p:txBody>
      </p:sp>
      <p:sp>
        <p:nvSpPr>
          <p:cNvPr id="2" name="Freeform 2"/>
          <p:cNvSpPr/>
          <p:nvPr/>
        </p:nvSpPr>
        <p:spPr>
          <a:xfrm>
            <a:off x="10633435" y="14768"/>
            <a:ext cx="1558566" cy="365125"/>
          </a:xfrm>
          <a:custGeom>
            <a:avLst/>
            <a:gdLst/>
            <a:ahLst/>
            <a:cxnLst/>
            <a:rect l="l" t="t" r="r" b="b"/>
            <a:pathLst>
              <a:path w="2907839" h="696085">
                <a:moveTo>
                  <a:pt x="0" y="0"/>
                </a:moveTo>
                <a:lnTo>
                  <a:pt x="2907839" y="0"/>
                </a:lnTo>
                <a:lnTo>
                  <a:pt x="2907839" y="696085"/>
                </a:lnTo>
                <a:lnTo>
                  <a:pt x="0" y="6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57" name="TextBox 156"/>
          <p:cNvSpPr txBox="1"/>
          <p:nvPr/>
        </p:nvSpPr>
        <p:spPr>
          <a:xfrm>
            <a:off x="7503484" y="2630099"/>
            <a:ext cx="43670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>
                <a:solidFill>
                  <a:srgbClr val="4B5257"/>
                </a:solidFill>
              </a:rPr>
              <a:t>*Personal Information Protection&amp; Electronic Documentation</a:t>
            </a:r>
          </a:p>
          <a:p>
            <a:pPr algn="r"/>
            <a:r>
              <a:rPr lang="en-US" sz="1100">
                <a:solidFill>
                  <a:srgbClr val="4B5257"/>
                </a:solidFill>
              </a:rPr>
              <a:t>**CPPA – Consumer Privacy  Protection Act</a:t>
            </a:r>
            <a:endParaRPr lang="en-CA" sz="1100">
              <a:solidFill>
                <a:srgbClr val="4B5257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411876" y="1482331"/>
            <a:ext cx="1440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800" b="1">
                <a:solidFill>
                  <a:srgbClr val="4472C4"/>
                </a:solidFill>
              </a:rPr>
              <a:t>Storage Plan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548113" y="734395"/>
            <a:ext cx="11183157" cy="1859821"/>
            <a:chOff x="643363" y="824073"/>
            <a:chExt cx="11183157" cy="1859821"/>
          </a:xfrm>
        </p:grpSpPr>
        <p:grpSp>
          <p:nvGrpSpPr>
            <p:cNvPr id="7" name="Group 6"/>
            <p:cNvGrpSpPr/>
            <p:nvPr/>
          </p:nvGrpSpPr>
          <p:grpSpPr>
            <a:xfrm>
              <a:off x="643363" y="828145"/>
              <a:ext cx="11183157" cy="1855749"/>
              <a:chOff x="512155" y="818900"/>
              <a:chExt cx="11183157" cy="2106861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512155" y="1027406"/>
                <a:ext cx="1760113" cy="1898351"/>
                <a:chOff x="0" y="-57150"/>
                <a:chExt cx="803453" cy="1805604"/>
              </a:xfrm>
            </p:grpSpPr>
            <p:sp>
              <p:nvSpPr>
                <p:cNvPr id="44" name="Freeform 4"/>
                <p:cNvSpPr/>
                <p:nvPr/>
              </p:nvSpPr>
              <p:spPr>
                <a:xfrm>
                  <a:off x="0" y="-2"/>
                  <a:ext cx="803453" cy="17484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3453" h="1553804">
                      <a:moveTo>
                        <a:pt x="20303" y="0"/>
                      </a:moveTo>
                      <a:lnTo>
                        <a:pt x="783150" y="0"/>
                      </a:lnTo>
                      <a:cubicBezTo>
                        <a:pt x="794363" y="0"/>
                        <a:pt x="803453" y="9090"/>
                        <a:pt x="803453" y="20303"/>
                      </a:cubicBezTo>
                      <a:lnTo>
                        <a:pt x="803453" y="1533501"/>
                      </a:lnTo>
                      <a:cubicBezTo>
                        <a:pt x="803453" y="1544714"/>
                        <a:pt x="794363" y="1553804"/>
                        <a:pt x="783150" y="1553804"/>
                      </a:cubicBezTo>
                      <a:lnTo>
                        <a:pt x="20303" y="1553804"/>
                      </a:lnTo>
                      <a:cubicBezTo>
                        <a:pt x="9090" y="1553804"/>
                        <a:pt x="0" y="1544714"/>
                        <a:pt x="0" y="1533501"/>
                      </a:cubicBezTo>
                      <a:lnTo>
                        <a:pt x="0" y="20303"/>
                      </a:lnTo>
                      <a:cubicBezTo>
                        <a:pt x="0" y="9090"/>
                        <a:pt x="9090" y="0"/>
                        <a:pt x="20303" y="0"/>
                      </a:cubicBezTo>
                      <a:close/>
                    </a:path>
                  </a:pathLst>
                </a:custGeom>
                <a:noFill/>
                <a:ln w="19050">
                  <a:solidFill>
                    <a:srgbClr val="AA56AC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CA" b="1"/>
                </a:p>
              </p:txBody>
            </p:sp>
            <p:sp>
              <p:nvSpPr>
                <p:cNvPr id="45" name="TextBox 5"/>
                <p:cNvSpPr txBox="1"/>
                <p:nvPr/>
              </p:nvSpPr>
              <p:spPr>
                <a:xfrm>
                  <a:off x="0" y="-57150"/>
                  <a:ext cx="803453" cy="161095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ts val="3360"/>
                    </a:lnSpc>
                  </a:pPr>
                  <a:endParaRPr b="1"/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541208" y="818900"/>
                <a:ext cx="11154104" cy="2106861"/>
                <a:chOff x="541208" y="818900"/>
                <a:chExt cx="11154104" cy="2106861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541208" y="818900"/>
                  <a:ext cx="11154104" cy="2106861"/>
                  <a:chOff x="541208" y="818900"/>
                  <a:chExt cx="11154104" cy="2106861"/>
                </a:xfrm>
              </p:grpSpPr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541208" y="818900"/>
                    <a:ext cx="9319678" cy="2106861"/>
                    <a:chOff x="1106533" y="2388720"/>
                    <a:chExt cx="16152767" cy="7608649"/>
                  </a:xfrm>
                </p:grpSpPr>
                <p:grpSp>
                  <p:nvGrpSpPr>
                    <p:cNvPr id="17" name="Group 16"/>
                    <p:cNvGrpSpPr/>
                    <p:nvPr/>
                  </p:nvGrpSpPr>
                  <p:grpSpPr>
                    <a:xfrm>
                      <a:off x="4342484" y="3141711"/>
                      <a:ext cx="3050610" cy="6806974"/>
                      <a:chOff x="0" y="-57150"/>
                      <a:chExt cx="803453" cy="1792784"/>
                    </a:xfrm>
                  </p:grpSpPr>
                  <p:sp>
                    <p:nvSpPr>
                      <p:cNvPr id="42" name="Freeform 7"/>
                      <p:cNvSpPr/>
                      <p:nvPr/>
                    </p:nvSpPr>
                    <p:spPr>
                      <a:xfrm>
                        <a:off x="0" y="0"/>
                        <a:ext cx="803453" cy="173563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3453" h="1553804">
                            <a:moveTo>
                              <a:pt x="20303" y="0"/>
                            </a:moveTo>
                            <a:lnTo>
                              <a:pt x="783150" y="0"/>
                            </a:lnTo>
                            <a:cubicBezTo>
                              <a:pt x="794363" y="0"/>
                              <a:pt x="803453" y="9090"/>
                              <a:pt x="803453" y="20303"/>
                            </a:cubicBezTo>
                            <a:lnTo>
                              <a:pt x="803453" y="1533501"/>
                            </a:lnTo>
                            <a:cubicBezTo>
                              <a:pt x="803453" y="1544714"/>
                              <a:pt x="794363" y="1553804"/>
                              <a:pt x="783150" y="1553804"/>
                            </a:cubicBezTo>
                            <a:lnTo>
                              <a:pt x="20303" y="1553804"/>
                            </a:lnTo>
                            <a:cubicBezTo>
                              <a:pt x="9090" y="1553804"/>
                              <a:pt x="0" y="1544714"/>
                              <a:pt x="0" y="1533501"/>
                            </a:cubicBezTo>
                            <a:lnTo>
                              <a:pt x="0" y="20303"/>
                            </a:lnTo>
                            <a:cubicBezTo>
                              <a:pt x="0" y="9090"/>
                              <a:pt x="9090" y="0"/>
                              <a:pt x="20303" y="0"/>
                            </a:cubicBezTo>
                            <a:close/>
                          </a:path>
                        </a:pathLst>
                      </a:custGeom>
                      <a:noFill/>
                      <a:ln w="19050" cap="sq">
                        <a:solidFill>
                          <a:schemeClr val="accent2"/>
                        </a:solidFill>
                        <a:prstDash val="solid"/>
                        <a:miter/>
                      </a:ln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txBody>
                      <a:bodyPr/>
                      <a:lstStyle>
                        <a:defPPr>
                          <a:defRPr lang="en-US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endParaRPr lang="en-CA" b="1"/>
                      </a:p>
                    </p:txBody>
                  </p:sp>
                  <p:sp>
                    <p:nvSpPr>
                      <p:cNvPr id="43" name="TextBox 8"/>
                      <p:cNvSpPr txBox="1"/>
                      <p:nvPr/>
                    </p:nvSpPr>
                    <p:spPr>
                      <a:xfrm>
                        <a:off x="0" y="-57150"/>
                        <a:ext cx="803453" cy="1610954"/>
                      </a:xfrm>
                      <a:prstGeom prst="rect">
                        <a:avLst/>
                      </a:prstGeom>
                    </p:spPr>
                    <p:txBody>
                      <a:bodyPr lIns="50800" tIns="50800" rIns="50800" bIns="50800" rtlCol="0" anchor="ctr"/>
                      <a:lstStyle>
                        <a:defPPr>
                          <a:defRPr lang="en-US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lvl="0" indent="0" algn="ctr">
                          <a:lnSpc>
                            <a:spcPts val="3360"/>
                          </a:lnSpc>
                          <a:spcBef>
                            <a:spcPct val="0"/>
                          </a:spcBef>
                        </a:pPr>
                        <a:endParaRPr b="1"/>
                      </a:p>
                    </p:txBody>
                  </p:sp>
                </p:grpSp>
                <p:grpSp>
                  <p:nvGrpSpPr>
                    <p:cNvPr id="18" name="Group 17"/>
                    <p:cNvGrpSpPr/>
                    <p:nvPr/>
                  </p:nvGrpSpPr>
                  <p:grpSpPr>
                    <a:xfrm>
                      <a:off x="7631219" y="3141711"/>
                      <a:ext cx="3052694" cy="6855658"/>
                      <a:chOff x="0" y="-57150"/>
                      <a:chExt cx="804002" cy="1805606"/>
                    </a:xfrm>
                  </p:grpSpPr>
                  <p:sp>
                    <p:nvSpPr>
                      <p:cNvPr id="40" name="Freeform 10"/>
                      <p:cNvSpPr/>
                      <p:nvPr/>
                    </p:nvSpPr>
                    <p:spPr>
                      <a:xfrm>
                        <a:off x="549" y="9870"/>
                        <a:ext cx="803453" cy="173858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3453" h="1553804">
                            <a:moveTo>
                              <a:pt x="20303" y="0"/>
                            </a:moveTo>
                            <a:lnTo>
                              <a:pt x="783150" y="0"/>
                            </a:lnTo>
                            <a:cubicBezTo>
                              <a:pt x="794363" y="0"/>
                              <a:pt x="803453" y="9090"/>
                              <a:pt x="803453" y="20303"/>
                            </a:cubicBezTo>
                            <a:lnTo>
                              <a:pt x="803453" y="1533501"/>
                            </a:lnTo>
                            <a:cubicBezTo>
                              <a:pt x="803453" y="1544714"/>
                              <a:pt x="794363" y="1553804"/>
                              <a:pt x="783150" y="1553804"/>
                            </a:cubicBezTo>
                            <a:lnTo>
                              <a:pt x="20303" y="1553804"/>
                            </a:lnTo>
                            <a:cubicBezTo>
                              <a:pt x="9090" y="1553804"/>
                              <a:pt x="0" y="1544714"/>
                              <a:pt x="0" y="1533501"/>
                            </a:cubicBezTo>
                            <a:lnTo>
                              <a:pt x="0" y="20303"/>
                            </a:lnTo>
                            <a:cubicBezTo>
                              <a:pt x="0" y="9090"/>
                              <a:pt x="9090" y="0"/>
                              <a:pt x="20303" y="0"/>
                            </a:cubicBezTo>
                            <a:close/>
                          </a:path>
                        </a:pathLst>
                      </a:custGeom>
                      <a:noFill/>
                      <a:ln w="19050" cap="sq">
                        <a:solidFill>
                          <a:srgbClr val="38AA9C"/>
                        </a:solidFill>
                        <a:prstDash val="solid"/>
                        <a:miter/>
                      </a:ln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txBody>
                      <a:bodyPr/>
                      <a:lstStyle>
                        <a:defPPr>
                          <a:defRPr lang="en-US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endParaRPr lang="en-CA" b="1"/>
                      </a:p>
                    </p:txBody>
                  </p:sp>
                  <p:sp>
                    <p:nvSpPr>
                      <p:cNvPr id="41" name="TextBox 11"/>
                      <p:cNvSpPr txBox="1"/>
                      <p:nvPr/>
                    </p:nvSpPr>
                    <p:spPr>
                      <a:xfrm>
                        <a:off x="0" y="-57150"/>
                        <a:ext cx="803453" cy="1610954"/>
                      </a:xfrm>
                      <a:prstGeom prst="rect">
                        <a:avLst/>
                      </a:prstGeom>
                    </p:spPr>
                    <p:txBody>
                      <a:bodyPr lIns="50800" tIns="50800" rIns="50800" bIns="50800" rtlCol="0" anchor="ctr"/>
                      <a:lstStyle>
                        <a:defPPr>
                          <a:defRPr lang="en-US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lvl="0" indent="0" algn="ctr">
                          <a:lnSpc>
                            <a:spcPts val="3360"/>
                          </a:lnSpc>
                          <a:spcBef>
                            <a:spcPct val="0"/>
                          </a:spcBef>
                        </a:pPr>
                        <a:endParaRPr b="1"/>
                      </a:p>
                    </p:txBody>
                  </p:sp>
                </p:grpSp>
                <p:grpSp>
                  <p:nvGrpSpPr>
                    <p:cNvPr id="19" name="Group 18"/>
                    <p:cNvGrpSpPr/>
                    <p:nvPr/>
                  </p:nvGrpSpPr>
                  <p:grpSpPr>
                    <a:xfrm>
                      <a:off x="10919955" y="3141711"/>
                      <a:ext cx="3050610" cy="6830344"/>
                      <a:chOff x="0" y="-57150"/>
                      <a:chExt cx="803453" cy="1798939"/>
                    </a:xfrm>
                  </p:grpSpPr>
                  <p:sp>
                    <p:nvSpPr>
                      <p:cNvPr id="38" name="Freeform 13"/>
                      <p:cNvSpPr/>
                      <p:nvPr/>
                    </p:nvSpPr>
                    <p:spPr>
                      <a:xfrm>
                        <a:off x="0" y="0"/>
                        <a:ext cx="803453" cy="174178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3453" h="1553804">
                            <a:moveTo>
                              <a:pt x="20303" y="0"/>
                            </a:moveTo>
                            <a:lnTo>
                              <a:pt x="783150" y="0"/>
                            </a:lnTo>
                            <a:cubicBezTo>
                              <a:pt x="794363" y="0"/>
                              <a:pt x="803453" y="9090"/>
                              <a:pt x="803453" y="20303"/>
                            </a:cubicBezTo>
                            <a:lnTo>
                              <a:pt x="803453" y="1533501"/>
                            </a:lnTo>
                            <a:cubicBezTo>
                              <a:pt x="803453" y="1544714"/>
                              <a:pt x="794363" y="1553804"/>
                              <a:pt x="783150" y="1553804"/>
                            </a:cubicBezTo>
                            <a:lnTo>
                              <a:pt x="20303" y="1553804"/>
                            </a:lnTo>
                            <a:cubicBezTo>
                              <a:pt x="9090" y="1553804"/>
                              <a:pt x="0" y="1544714"/>
                              <a:pt x="0" y="1533501"/>
                            </a:cubicBezTo>
                            <a:lnTo>
                              <a:pt x="0" y="20303"/>
                            </a:lnTo>
                            <a:cubicBezTo>
                              <a:pt x="0" y="9090"/>
                              <a:pt x="9090" y="0"/>
                              <a:pt x="20303" y="0"/>
                            </a:cubicBezTo>
                            <a:close/>
                          </a:path>
                        </a:pathLst>
                      </a:custGeom>
                      <a:noFill/>
                      <a:ln w="19050" cap="sq">
                        <a:solidFill>
                          <a:schemeClr val="accent4">
                            <a:lumMod val="75000"/>
                          </a:schemeClr>
                        </a:solidFill>
                        <a:prstDash val="solid"/>
                        <a:miter/>
                      </a:ln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txBody>
                      <a:bodyPr/>
                      <a:lstStyle>
                        <a:defPPr>
                          <a:defRPr lang="en-US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endParaRPr lang="en-CA" b="1"/>
                      </a:p>
                    </p:txBody>
                  </p:sp>
                  <p:sp>
                    <p:nvSpPr>
                      <p:cNvPr id="39" name="TextBox 14"/>
                      <p:cNvSpPr txBox="1"/>
                      <p:nvPr/>
                    </p:nvSpPr>
                    <p:spPr>
                      <a:xfrm>
                        <a:off x="0" y="-57150"/>
                        <a:ext cx="803453" cy="1610954"/>
                      </a:xfrm>
                      <a:prstGeom prst="rect">
                        <a:avLst/>
                      </a:prstGeom>
                    </p:spPr>
                    <p:txBody>
                      <a:bodyPr lIns="50800" tIns="50800" rIns="50800" bIns="50800" rtlCol="0" anchor="ctr"/>
                      <a:lstStyle>
                        <a:defPPr>
                          <a:defRPr lang="en-US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lvl="0" indent="0" algn="ctr">
                          <a:lnSpc>
                            <a:spcPts val="3360"/>
                          </a:lnSpc>
                          <a:spcBef>
                            <a:spcPct val="0"/>
                          </a:spcBef>
                        </a:pPr>
                        <a:endParaRPr b="1"/>
                      </a:p>
                    </p:txBody>
                  </p:sp>
                </p:grpSp>
                <p:grpSp>
                  <p:nvGrpSpPr>
                    <p:cNvPr id="20" name="Group 19"/>
                    <p:cNvGrpSpPr/>
                    <p:nvPr/>
                  </p:nvGrpSpPr>
                  <p:grpSpPr>
                    <a:xfrm>
                      <a:off x="14208690" y="3141711"/>
                      <a:ext cx="3050610" cy="6830344"/>
                      <a:chOff x="0" y="-57150"/>
                      <a:chExt cx="803453" cy="1798939"/>
                    </a:xfrm>
                  </p:grpSpPr>
                  <p:sp>
                    <p:nvSpPr>
                      <p:cNvPr id="36" name="Freeform 16"/>
                      <p:cNvSpPr/>
                      <p:nvPr/>
                    </p:nvSpPr>
                    <p:spPr>
                      <a:xfrm>
                        <a:off x="0" y="0"/>
                        <a:ext cx="803453" cy="174178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3453" h="1553804">
                            <a:moveTo>
                              <a:pt x="20303" y="0"/>
                            </a:moveTo>
                            <a:lnTo>
                              <a:pt x="783150" y="0"/>
                            </a:lnTo>
                            <a:cubicBezTo>
                              <a:pt x="794363" y="0"/>
                              <a:pt x="803453" y="9090"/>
                              <a:pt x="803453" y="20303"/>
                            </a:cubicBezTo>
                            <a:lnTo>
                              <a:pt x="803453" y="1533501"/>
                            </a:lnTo>
                            <a:cubicBezTo>
                              <a:pt x="803453" y="1544714"/>
                              <a:pt x="794363" y="1553804"/>
                              <a:pt x="783150" y="1553804"/>
                            </a:cubicBezTo>
                            <a:lnTo>
                              <a:pt x="20303" y="1553804"/>
                            </a:lnTo>
                            <a:cubicBezTo>
                              <a:pt x="9090" y="1553804"/>
                              <a:pt x="0" y="1544714"/>
                              <a:pt x="0" y="1533501"/>
                            </a:cubicBezTo>
                            <a:lnTo>
                              <a:pt x="0" y="20303"/>
                            </a:lnTo>
                            <a:cubicBezTo>
                              <a:pt x="0" y="9090"/>
                              <a:pt x="9090" y="0"/>
                              <a:pt x="20303" y="0"/>
                            </a:cubicBezTo>
                            <a:close/>
                          </a:path>
                        </a:pathLst>
                      </a:custGeom>
                      <a:noFill/>
                      <a:ln w="19050" cap="sq">
                        <a:solidFill>
                          <a:schemeClr val="accent1"/>
                        </a:solidFill>
                        <a:prstDash val="solid"/>
                        <a:miter/>
                      </a:ln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txBody>
                      <a:bodyPr/>
                      <a:lstStyle>
                        <a:defPPr>
                          <a:defRPr lang="en-US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endParaRPr lang="en-CA" b="1"/>
                      </a:p>
                    </p:txBody>
                  </p:sp>
                  <p:sp>
                    <p:nvSpPr>
                      <p:cNvPr id="37" name="TextBox 17"/>
                      <p:cNvSpPr txBox="1"/>
                      <p:nvPr/>
                    </p:nvSpPr>
                    <p:spPr>
                      <a:xfrm>
                        <a:off x="0" y="-57150"/>
                        <a:ext cx="803453" cy="1610954"/>
                      </a:xfrm>
                      <a:prstGeom prst="rect">
                        <a:avLst/>
                      </a:prstGeom>
                    </p:spPr>
                    <p:txBody>
                      <a:bodyPr lIns="50800" tIns="50800" rIns="50800" bIns="50800" rtlCol="0" anchor="ctr"/>
                      <a:lstStyle>
                        <a:defPPr>
                          <a:defRPr lang="en-US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lvl="0" indent="0" algn="ctr">
                          <a:lnSpc>
                            <a:spcPts val="3360"/>
                          </a:lnSpc>
                          <a:spcBef>
                            <a:spcPct val="0"/>
                          </a:spcBef>
                        </a:pPr>
                        <a:endParaRPr b="1"/>
                      </a:p>
                    </p:txBody>
                  </p:sp>
                </p:grpSp>
                <p:sp>
                  <p:nvSpPr>
                    <p:cNvPr id="21" name="Freeform 18"/>
                    <p:cNvSpPr/>
                    <p:nvPr/>
                  </p:nvSpPr>
                  <p:spPr>
                    <a:xfrm>
                      <a:off x="1376437" y="2388720"/>
                      <a:ext cx="2438937" cy="2096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38938" h="1109717">
                          <a:moveTo>
                            <a:pt x="0" y="0"/>
                          </a:moveTo>
                          <a:lnTo>
                            <a:pt x="2438938" y="0"/>
                          </a:lnTo>
                          <a:lnTo>
                            <a:pt x="2438938" y="1109717"/>
                          </a:lnTo>
                          <a:lnTo>
                            <a:pt x="0" y="110971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blipFill>
                      <a:blip r:embed="rId3">
                        <a:extLs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  <a:stretch>
                        <a:fillRect/>
                      </a:stretch>
                    </a:blipFill>
                  </p:spPr>
                  <p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CA" b="1"/>
                    </a:p>
                  </p:txBody>
                </p:sp>
                <p:sp>
                  <p:nvSpPr>
                    <p:cNvPr id="22" name="Freeform 19"/>
                    <p:cNvSpPr/>
                    <p:nvPr/>
                  </p:nvSpPr>
                  <p:spPr>
                    <a:xfrm>
                      <a:off x="4691286" y="2451326"/>
                      <a:ext cx="2438937" cy="20316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38938" h="1109717">
                          <a:moveTo>
                            <a:pt x="0" y="0"/>
                          </a:moveTo>
                          <a:lnTo>
                            <a:pt x="2438938" y="0"/>
                          </a:lnTo>
                          <a:lnTo>
                            <a:pt x="2438938" y="1109717"/>
                          </a:lnTo>
                          <a:lnTo>
                            <a:pt x="0" y="110971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blipFill>
                      <a:blip r:embed="rId5">
                        <a:extLs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a:blipFill>
                  </p:spPr>
                  <p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CA" b="1"/>
                    </a:p>
                  </p:txBody>
                </p:sp>
                <p:sp>
                  <p:nvSpPr>
                    <p:cNvPr id="23" name="Freeform 20"/>
                    <p:cNvSpPr/>
                    <p:nvPr/>
                  </p:nvSpPr>
                  <p:spPr>
                    <a:xfrm>
                      <a:off x="7967497" y="2489968"/>
                      <a:ext cx="2438937" cy="2096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38938" h="1109717">
                          <a:moveTo>
                            <a:pt x="0" y="0"/>
                          </a:moveTo>
                          <a:lnTo>
                            <a:pt x="2438938" y="0"/>
                          </a:lnTo>
                          <a:lnTo>
                            <a:pt x="2438938" y="1109717"/>
                          </a:lnTo>
                          <a:lnTo>
                            <a:pt x="0" y="110971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blipFill>
                      <a:blip r:embed="rId7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a:blipFill>
                  </p:spPr>
                  <p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CA" b="1"/>
                    </a:p>
                  </p:txBody>
                </p:sp>
                <p:sp>
                  <p:nvSpPr>
                    <p:cNvPr id="24" name="Freeform 21"/>
                    <p:cNvSpPr/>
                    <p:nvPr/>
                  </p:nvSpPr>
                  <p:spPr>
                    <a:xfrm>
                      <a:off x="11268757" y="2421175"/>
                      <a:ext cx="2438937" cy="19934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38938" h="1109717">
                          <a:moveTo>
                            <a:pt x="0" y="0"/>
                          </a:moveTo>
                          <a:lnTo>
                            <a:pt x="2438938" y="0"/>
                          </a:lnTo>
                          <a:lnTo>
                            <a:pt x="2438938" y="1109717"/>
                          </a:lnTo>
                          <a:lnTo>
                            <a:pt x="0" y="110971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blipFill>
                      <a:blip r:embed="rId9">
                        <a:extLst>
                          <a:ext uri="{96DAC541-7B7A-43D3-8B79-37D633B846F1}">
                            <asvg:svgBlip xmlns:asvg="http://schemas.microsoft.com/office/drawing/2016/SVG/main" r:embed="rId10"/>
                          </a:ext>
                        </a:extLst>
                      </a:blip>
                      <a:stretch>
                        <a:fillRect/>
                      </a:stretch>
                    </a:blipFill>
                  </p:spPr>
                  <p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CA" b="1"/>
                    </a:p>
                  </p:txBody>
                </p:sp>
                <p:sp>
                  <p:nvSpPr>
                    <p:cNvPr id="25" name="Freeform 22"/>
                    <p:cNvSpPr/>
                    <p:nvPr/>
                  </p:nvSpPr>
                  <p:spPr>
                    <a:xfrm>
                      <a:off x="14565981" y="2455570"/>
                      <a:ext cx="2438937" cy="19934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38938" h="1109717">
                          <a:moveTo>
                            <a:pt x="0" y="0"/>
                          </a:moveTo>
                          <a:lnTo>
                            <a:pt x="2438938" y="0"/>
                          </a:lnTo>
                          <a:lnTo>
                            <a:pt x="2438938" y="1109717"/>
                          </a:lnTo>
                          <a:lnTo>
                            <a:pt x="0" y="110971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blipFill>
                      <a:blip r:embed="rId11">
                        <a:extLst>
                          <a:ext uri="{96DAC541-7B7A-43D3-8B79-37D633B846F1}">
                            <asvg:svgBlip xmlns:asvg="http://schemas.microsoft.com/office/drawing/2016/SVG/main" r:embed="rId12"/>
                          </a:ext>
                        </a:extLst>
                      </a:blip>
                      <a:stretch>
                        <a:fillRect/>
                      </a:stretch>
                    </a:blipFill>
                  </p:spPr>
                  <p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CA" b="1"/>
                    </a:p>
                  </p:txBody>
                </p:sp>
                <p:sp>
                  <p:nvSpPr>
                    <p:cNvPr id="26" name="TextBox 28"/>
                    <p:cNvSpPr txBox="1"/>
                    <p:nvPr/>
                  </p:nvSpPr>
                  <p:spPr>
                    <a:xfrm>
                      <a:off x="1560261" y="2909209"/>
                      <a:ext cx="1768573" cy="778048"/>
                    </a:xfrm>
                    <a:prstGeom prst="rect">
                      <a:avLst/>
                    </a:prstGeom>
                  </p:spPr>
                  <p:txBody>
                    <a:bodyPr lIns="0" tIns="0" rIns="0" bIns="0" rtlCol="0" anchor="t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lvl="0" indent="0" algn="ctr"/>
                      <a:r>
                        <a:rPr lang="en-US" sz="1400" b="1" u="none">
                          <a:solidFill>
                            <a:srgbClr val="FFFFFF"/>
                          </a:solidFill>
                          <a:cs typeface="Rubik Semi-Bold" panose="020B0604020202020204" charset="-79"/>
                        </a:rPr>
                        <a:t>Data Types</a:t>
                      </a:r>
                      <a:endParaRPr lang="en-US" sz="1400" b="1" u="none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27" name="TextBox 29"/>
                    <p:cNvSpPr txBox="1"/>
                    <p:nvPr/>
                  </p:nvSpPr>
                  <p:spPr>
                    <a:xfrm>
                      <a:off x="4820963" y="2646832"/>
                      <a:ext cx="1768573" cy="1556093"/>
                    </a:xfrm>
                    <a:prstGeom prst="rect">
                      <a:avLst/>
                    </a:prstGeom>
                  </p:spPr>
                  <p:txBody>
                    <a:bodyPr lIns="0" tIns="0" rIns="0" bIns="0" rtlCol="0" anchor="t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lvl="0" indent="0" algn="ctr"/>
                      <a:r>
                        <a:rPr lang="en-US" sz="1400" b="1">
                          <a:solidFill>
                            <a:srgbClr val="FFFFFF"/>
                          </a:solidFill>
                        </a:rPr>
                        <a:t>Storage Architecture</a:t>
                      </a:r>
                    </a:p>
                  </p:txBody>
                </p:sp>
                <p:sp>
                  <p:nvSpPr>
                    <p:cNvPr id="28" name="TextBox 30"/>
                    <p:cNvSpPr txBox="1"/>
                    <p:nvPr/>
                  </p:nvSpPr>
                  <p:spPr>
                    <a:xfrm>
                      <a:off x="8146991" y="2702287"/>
                      <a:ext cx="1768572" cy="1556095"/>
                    </a:xfrm>
                    <a:prstGeom prst="rect">
                      <a:avLst/>
                    </a:prstGeom>
                  </p:spPr>
                  <p:txBody>
                    <a:bodyPr lIns="0" tIns="0" rIns="0" bIns="0" rtlCol="0" anchor="t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lvl="0" indent="0" algn="ctr">
                        <a:spcBef>
                          <a:spcPct val="0"/>
                        </a:spcBef>
                      </a:pPr>
                      <a:r>
                        <a:rPr lang="en-US" sz="1400" b="1" u="none">
                          <a:solidFill>
                            <a:srgbClr val="FFFFFF"/>
                          </a:solidFill>
                        </a:rPr>
                        <a:t>Security Measures</a:t>
                      </a:r>
                    </a:p>
                  </p:txBody>
                </p:sp>
                <p:sp>
                  <p:nvSpPr>
                    <p:cNvPr id="29" name="TextBox 31"/>
                    <p:cNvSpPr txBox="1"/>
                    <p:nvPr/>
                  </p:nvSpPr>
                  <p:spPr>
                    <a:xfrm>
                      <a:off x="11494105" y="3039605"/>
                      <a:ext cx="1768573" cy="778048"/>
                    </a:xfrm>
                    <a:prstGeom prst="rect">
                      <a:avLst/>
                    </a:prstGeom>
                  </p:spPr>
                  <p:txBody>
                    <a:bodyPr lIns="0" tIns="0" rIns="0" bIns="0" rtlCol="0" anchor="t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lvl="0" indent="0" algn="ctr">
                        <a:spcBef>
                          <a:spcPct val="0"/>
                        </a:spcBef>
                      </a:pPr>
                      <a:r>
                        <a:rPr lang="en-US" sz="1400" b="1" u="none">
                          <a:solidFill>
                            <a:srgbClr val="FFFFFF"/>
                          </a:solidFill>
                        </a:rPr>
                        <a:t>Scalability</a:t>
                      </a:r>
                    </a:p>
                  </p:txBody>
                </p:sp>
                <p:sp>
                  <p:nvSpPr>
                    <p:cNvPr id="30" name="TextBox 32"/>
                    <p:cNvSpPr txBox="1"/>
                    <p:nvPr/>
                  </p:nvSpPr>
                  <p:spPr>
                    <a:xfrm>
                      <a:off x="14714605" y="2633315"/>
                      <a:ext cx="1768573" cy="1556093"/>
                    </a:xfrm>
                    <a:prstGeom prst="rect">
                      <a:avLst/>
                    </a:prstGeom>
                  </p:spPr>
                  <p:txBody>
                    <a:bodyPr lIns="0" tIns="0" rIns="0" bIns="0" rtlCol="0" anchor="t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lvl="0" indent="0" algn="ctr">
                        <a:spcBef>
                          <a:spcPct val="0"/>
                        </a:spcBef>
                      </a:pPr>
                      <a:r>
                        <a:rPr lang="en-US" sz="1400" b="1" u="none">
                          <a:solidFill>
                            <a:srgbClr val="FFFFFF"/>
                          </a:solidFill>
                        </a:rPr>
                        <a:t>Retention Policies</a:t>
                      </a:r>
                    </a:p>
                  </p:txBody>
                </p:sp>
                <p:sp>
                  <p:nvSpPr>
                    <p:cNvPr id="31" name="TextBox 33"/>
                    <p:cNvSpPr txBox="1"/>
                    <p:nvPr/>
                  </p:nvSpPr>
                  <p:spPr>
                    <a:xfrm>
                      <a:off x="1106533" y="4713753"/>
                      <a:ext cx="3052388" cy="4001384"/>
                    </a:xfrm>
                    <a:prstGeom prst="rect">
                      <a:avLst/>
                    </a:prstGeom>
                  </p:spPr>
                  <p:txBody>
                    <a:bodyPr wrap="square" lIns="0" tIns="0" rIns="0" bIns="0" rtlCol="0" anchor="t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spcBef>
                          <a:spcPct val="0"/>
                        </a:spcBef>
                      </a:pPr>
                      <a:r>
                        <a:rPr lang="en-US" sz="1200">
                          <a:solidFill>
                            <a:srgbClr val="4B5257"/>
                          </a:solidFill>
                        </a:rPr>
                        <a:t>Leverage existing database </a:t>
                      </a:r>
                    </a:p>
                    <a:p>
                      <a:pPr marL="171450" indent="-171450">
                        <a:spcBef>
                          <a:spcPct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CA" sz="1200">
                          <a:solidFill>
                            <a:srgbClr val="4B5257"/>
                          </a:solidFill>
                        </a:rPr>
                        <a:t>Product Images</a:t>
                      </a:r>
                      <a:endParaRPr lang="en-CA" sz="1200">
                        <a:solidFill>
                          <a:srgbClr val="4B5257"/>
                        </a:solidFill>
                        <a:cs typeface="Calibri" panose="020F0502020204030204"/>
                      </a:endParaRPr>
                    </a:p>
                    <a:p>
                      <a:pPr marL="171450" indent="-171450">
                        <a:spcBef>
                          <a:spcPct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CA" sz="1200">
                          <a:solidFill>
                            <a:srgbClr val="4B5257"/>
                          </a:solidFill>
                        </a:rPr>
                        <a:t>Barcode &amp; textual database</a:t>
                      </a:r>
                      <a:endParaRPr lang="en-CA" sz="1200">
                        <a:solidFill>
                          <a:srgbClr val="4B5257"/>
                        </a:solidFill>
                        <a:cs typeface="Calibri" panose="020F0502020204030204"/>
                      </a:endParaRPr>
                    </a:p>
                    <a:p>
                      <a:pPr>
                        <a:spcBef>
                          <a:spcPct val="0"/>
                        </a:spcBef>
                      </a:pPr>
                      <a:r>
                        <a:rPr lang="en-CA" sz="1200">
                          <a:solidFill>
                            <a:srgbClr val="4B5257"/>
                          </a:solidFill>
                        </a:rPr>
                        <a:t>Create storage system for</a:t>
                      </a:r>
                      <a:endParaRPr lang="en-CA" sz="1200">
                        <a:solidFill>
                          <a:srgbClr val="4B5257"/>
                        </a:solidFill>
                        <a:cs typeface="Calibri" panose="020F0502020204030204"/>
                      </a:endParaRPr>
                    </a:p>
                    <a:p>
                      <a:pPr marL="171450" indent="-171450">
                        <a:spcBef>
                          <a:spcPct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CA" sz="1200">
                          <a:solidFill>
                            <a:srgbClr val="4B5257"/>
                          </a:solidFill>
                        </a:rPr>
                        <a:t>User-Generated Images</a:t>
                      </a:r>
                      <a:endParaRPr lang="en-US" sz="1200">
                        <a:solidFill>
                          <a:srgbClr val="4B5257"/>
                        </a:solidFill>
                      </a:endParaRPr>
                    </a:p>
                  </p:txBody>
                </p:sp>
                <p:sp>
                  <p:nvSpPr>
                    <p:cNvPr id="32" name="TextBox 34"/>
                    <p:cNvSpPr txBox="1"/>
                    <p:nvPr/>
                  </p:nvSpPr>
                  <p:spPr>
                    <a:xfrm>
                      <a:off x="4453050" y="4880153"/>
                      <a:ext cx="2915409" cy="4912346"/>
                    </a:xfrm>
                    <a:prstGeom prst="rect">
                      <a:avLst/>
                    </a:prstGeom>
                  </p:spPr>
                  <p:txBody>
                    <a:bodyPr wrap="square" lIns="0" tIns="0" rIns="0" bIns="0" rtlCol="0" anchor="t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spcBef>
                          <a:spcPct val="0"/>
                        </a:spcBef>
                      </a:pPr>
                      <a:r>
                        <a:rPr lang="en-US" sz="1200">
                          <a:solidFill>
                            <a:srgbClr val="4B5257"/>
                          </a:solidFill>
                        </a:rPr>
                        <a:t>Leverage exiting electronic distribution network and rely on;</a:t>
                      </a:r>
                    </a:p>
                    <a:p>
                      <a:pPr marL="171450" indent="-171450">
                        <a:spcBef>
                          <a:spcPct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CA" sz="1200">
                          <a:solidFill>
                            <a:srgbClr val="4B5257"/>
                          </a:solidFill>
                        </a:rPr>
                        <a:t>Centralized Database</a:t>
                      </a:r>
                    </a:p>
                    <a:p>
                      <a:pPr marL="171450" indent="-171450">
                        <a:spcBef>
                          <a:spcPct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CA" sz="1200">
                          <a:solidFill>
                            <a:srgbClr val="4B5257"/>
                          </a:solidFill>
                        </a:rPr>
                        <a:t>Enable Backup mechanism</a:t>
                      </a:r>
                    </a:p>
                    <a:p>
                      <a:pPr>
                        <a:lnSpc>
                          <a:spcPts val="2240"/>
                        </a:lnSpc>
                        <a:spcBef>
                          <a:spcPct val="0"/>
                        </a:spcBef>
                      </a:pPr>
                      <a:endParaRPr lang="en-US" sz="1200">
                        <a:solidFill>
                          <a:srgbClr val="4B5257"/>
                        </a:solidFill>
                      </a:endParaRPr>
                    </a:p>
                  </p:txBody>
                </p:sp>
                <p:sp>
                  <p:nvSpPr>
                    <p:cNvPr id="33" name="TextBox 35"/>
                    <p:cNvSpPr txBox="1"/>
                    <p:nvPr/>
                  </p:nvSpPr>
                  <p:spPr>
                    <a:xfrm>
                      <a:off x="7767465" y="5108436"/>
                      <a:ext cx="2796968" cy="3334487"/>
                    </a:xfrm>
                    <a:prstGeom prst="rect">
                      <a:avLst/>
                    </a:prstGeom>
                  </p:spPr>
                  <p:txBody>
                    <a:bodyPr wrap="square" lIns="0" tIns="0" rIns="0" bIns="0" rtlCol="0" anchor="t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spcBef>
                          <a:spcPct val="0"/>
                        </a:spcBef>
                      </a:pPr>
                      <a:r>
                        <a:rPr lang="en-CA" sz="1200">
                          <a:solidFill>
                            <a:srgbClr val="4B5257"/>
                          </a:solidFill>
                        </a:rPr>
                        <a:t>Adopt data security measures:</a:t>
                      </a:r>
                      <a:endParaRPr lang="en-CA" sz="1200">
                        <a:solidFill>
                          <a:srgbClr val="4B5257"/>
                        </a:solidFill>
                        <a:cs typeface="Calibri" panose="020F0502020204030204"/>
                      </a:endParaRPr>
                    </a:p>
                    <a:p>
                      <a:pPr marL="171450" indent="-171450">
                        <a:spcBef>
                          <a:spcPct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CA" sz="1200">
                          <a:solidFill>
                            <a:srgbClr val="4B5257"/>
                          </a:solidFill>
                        </a:rPr>
                        <a:t>Access Controls</a:t>
                      </a:r>
                      <a:endParaRPr lang="en-CA" sz="1200">
                        <a:solidFill>
                          <a:srgbClr val="4B5257"/>
                        </a:solidFill>
                        <a:cs typeface="Calibri" panose="020F0502020204030204"/>
                      </a:endParaRPr>
                    </a:p>
                    <a:p>
                      <a:pPr marL="171450" indent="-171450">
                        <a:spcBef>
                          <a:spcPct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CA" sz="1200">
                          <a:solidFill>
                            <a:srgbClr val="4B5257"/>
                          </a:solidFill>
                        </a:rPr>
                        <a:t>Encryption</a:t>
                      </a:r>
                      <a:endParaRPr lang="en-CA" sz="1200">
                        <a:solidFill>
                          <a:srgbClr val="4B5257"/>
                        </a:solidFill>
                        <a:cs typeface="Calibri" panose="020F0502020204030204"/>
                      </a:endParaRPr>
                    </a:p>
                    <a:p>
                      <a:pPr marL="171450" indent="-171450">
                        <a:spcBef>
                          <a:spcPct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CA" sz="1200">
                          <a:solidFill>
                            <a:srgbClr val="4B5257"/>
                          </a:solidFill>
                        </a:rPr>
                        <a:t>Data Masking</a:t>
                      </a:r>
                      <a:endParaRPr lang="en-US" sz="1200">
                        <a:solidFill>
                          <a:srgbClr val="4B5257"/>
                        </a:solidFill>
                      </a:endParaRPr>
                    </a:p>
                  </p:txBody>
                </p:sp>
                <p:sp>
                  <p:nvSpPr>
                    <p:cNvPr id="34" name="TextBox 36"/>
                    <p:cNvSpPr txBox="1"/>
                    <p:nvPr/>
                  </p:nvSpPr>
                  <p:spPr>
                    <a:xfrm>
                      <a:off x="11010852" y="5000496"/>
                      <a:ext cx="2981542" cy="4001384"/>
                    </a:xfrm>
                    <a:prstGeom prst="rect">
                      <a:avLst/>
                    </a:prstGeom>
                  </p:spPr>
                  <p:txBody>
                    <a:bodyPr wrap="square" lIns="0" tIns="0" rIns="0" bIns="0" rtlCol="0" anchor="t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114300" indent="-114300">
                        <a:spcBef>
                          <a:spcPct val="0"/>
                        </a:spcBef>
                      </a:pPr>
                      <a:r>
                        <a:rPr lang="en-CA" sz="1200">
                          <a:solidFill>
                            <a:srgbClr val="4B5257"/>
                          </a:solidFill>
                        </a:rPr>
                        <a:t>  Storage facility to handle growing business needs:</a:t>
                      </a:r>
                      <a:endParaRPr lang="en-US"/>
                    </a:p>
                    <a:p>
                      <a:pPr marL="171450" indent="-171450">
                        <a:spcBef>
                          <a:spcPct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CA" sz="1200">
                          <a:solidFill>
                            <a:srgbClr val="4B5257"/>
                          </a:solidFill>
                        </a:rPr>
                        <a:t>Cloud-Based Solutions</a:t>
                      </a:r>
                      <a:endParaRPr lang="en-CA" sz="1200">
                        <a:solidFill>
                          <a:srgbClr val="4B5257"/>
                        </a:solidFill>
                        <a:cs typeface="Calibri" panose="020F0502020204030204"/>
                      </a:endParaRPr>
                    </a:p>
                    <a:p>
                      <a:pPr marL="171450" indent="-171450">
                        <a:spcBef>
                          <a:spcPct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CA" sz="1200">
                          <a:solidFill>
                            <a:srgbClr val="4B5257"/>
                          </a:solidFill>
                        </a:rPr>
                        <a:t>Load Balancing (optimal performance)</a:t>
                      </a:r>
                      <a:endParaRPr lang="en-US" sz="1200">
                        <a:solidFill>
                          <a:srgbClr val="4B5257"/>
                        </a:solidFill>
                      </a:endParaRPr>
                    </a:p>
                  </p:txBody>
                </p:sp>
                <p:sp>
                  <p:nvSpPr>
                    <p:cNvPr id="35" name="TextBox 37"/>
                    <p:cNvSpPr txBox="1"/>
                    <p:nvPr/>
                  </p:nvSpPr>
                  <p:spPr>
                    <a:xfrm>
                      <a:off x="14352393" y="5106165"/>
                      <a:ext cx="2809339" cy="3334487"/>
                    </a:xfrm>
                    <a:prstGeom prst="rect">
                      <a:avLst/>
                    </a:prstGeom>
                  </p:spPr>
                  <p:txBody>
                    <a:bodyPr wrap="square" lIns="0" tIns="0" rIns="0" bIns="0" rtlCol="0" anchor="t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spcBef>
                          <a:spcPct val="0"/>
                        </a:spcBef>
                      </a:pPr>
                      <a:r>
                        <a:rPr lang="en-CA" sz="1200">
                          <a:solidFill>
                            <a:srgbClr val="4B5257"/>
                          </a:solidFill>
                        </a:rPr>
                        <a:t>Define Retention policies for user-generated images</a:t>
                      </a:r>
                    </a:p>
                    <a:p>
                      <a:pPr>
                        <a:spcBef>
                          <a:spcPct val="0"/>
                        </a:spcBef>
                      </a:pPr>
                      <a:endParaRPr lang="en-CA" sz="1200">
                        <a:solidFill>
                          <a:srgbClr val="4B5257"/>
                        </a:solidFill>
                      </a:endParaRPr>
                    </a:p>
                    <a:p>
                      <a:pPr>
                        <a:spcBef>
                          <a:spcPct val="0"/>
                        </a:spcBef>
                      </a:pPr>
                      <a:endParaRPr lang="en-CA" sz="1200">
                        <a:solidFill>
                          <a:srgbClr val="4B5257"/>
                        </a:solidFill>
                        <a:cs typeface="Calibri" panose="020F0502020204030204"/>
                      </a:endParaRPr>
                    </a:p>
                  </p:txBody>
                </p:sp>
              </p:grpSp>
              <p:sp>
                <p:nvSpPr>
                  <p:cNvPr id="16" name="Freeform 16"/>
                  <p:cNvSpPr/>
                  <p:nvPr/>
                </p:nvSpPr>
                <p:spPr>
                  <a:xfrm>
                    <a:off x="9935199" y="1097870"/>
                    <a:ext cx="1760113" cy="1827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3453" h="1553804">
                        <a:moveTo>
                          <a:pt x="20303" y="0"/>
                        </a:moveTo>
                        <a:lnTo>
                          <a:pt x="783150" y="0"/>
                        </a:lnTo>
                        <a:cubicBezTo>
                          <a:pt x="794363" y="0"/>
                          <a:pt x="803453" y="9090"/>
                          <a:pt x="803453" y="20303"/>
                        </a:cubicBezTo>
                        <a:lnTo>
                          <a:pt x="803453" y="1533501"/>
                        </a:lnTo>
                        <a:cubicBezTo>
                          <a:pt x="803453" y="1544714"/>
                          <a:pt x="794363" y="1553804"/>
                          <a:pt x="783150" y="1553804"/>
                        </a:cubicBezTo>
                        <a:lnTo>
                          <a:pt x="20303" y="1553804"/>
                        </a:lnTo>
                        <a:cubicBezTo>
                          <a:pt x="9090" y="1553804"/>
                          <a:pt x="0" y="1544714"/>
                          <a:pt x="0" y="1533501"/>
                        </a:cubicBezTo>
                        <a:lnTo>
                          <a:pt x="0" y="20303"/>
                        </a:lnTo>
                        <a:cubicBezTo>
                          <a:pt x="0" y="9090"/>
                          <a:pt x="9090" y="0"/>
                          <a:pt x="20303" y="0"/>
                        </a:cubicBezTo>
                        <a:close/>
                      </a:path>
                    </a:pathLst>
                  </a:custGeom>
                  <a:noFill/>
                  <a:ln w="19050" cap="sq">
                    <a:solidFill>
                      <a:srgbClr val="AA56AC"/>
                    </a:solidFill>
                    <a:prstDash val="solid"/>
                    <a:miter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CA" b="1"/>
                  </a:p>
                </p:txBody>
              </p:sp>
            </p:grpSp>
            <p:sp>
              <p:nvSpPr>
                <p:cNvPr id="14" name="TextBox 37"/>
                <p:cNvSpPr txBox="1"/>
                <p:nvPr/>
              </p:nvSpPr>
              <p:spPr>
                <a:xfrm>
                  <a:off x="10045145" y="1545382"/>
                  <a:ext cx="1650167" cy="1257925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r>
                    <a:rPr lang="en-CA" sz="1200">
                      <a:solidFill>
                        <a:srgbClr val="4B5257"/>
                      </a:solidFill>
                    </a:rPr>
                    <a:t>Regular review &amp; monitoring for</a:t>
                  </a:r>
                  <a:endParaRPr lang="en-CA" sz="1200">
                    <a:solidFill>
                      <a:srgbClr val="4B5257"/>
                    </a:solidFill>
                    <a:cs typeface="Calibri" panose="020F0502020204030204"/>
                  </a:endParaRPr>
                </a:p>
                <a:p>
                  <a:pPr marL="171450" indent="-171450"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r>
                    <a:rPr lang="en-CA" sz="1200">
                      <a:solidFill>
                        <a:srgbClr val="4B5257"/>
                      </a:solidFill>
                    </a:rPr>
                    <a:t>Regulatory Compliance with laws like PIPED*, CPPA** &amp; Digital Privacy Act</a:t>
                  </a:r>
                  <a:endParaRPr lang="en-CA" sz="1200">
                    <a:solidFill>
                      <a:srgbClr val="4B5257"/>
                    </a:solidFill>
                    <a:cs typeface="Calibri" panose="020F0502020204030204"/>
                  </a:endParaRPr>
                </a:p>
              </p:txBody>
            </p:sp>
          </p:grpSp>
        </p:grpSp>
        <p:sp>
          <p:nvSpPr>
            <p:cNvPr id="8" name="Freeform 18"/>
            <p:cNvSpPr/>
            <p:nvPr/>
          </p:nvSpPr>
          <p:spPr>
            <a:xfrm>
              <a:off x="10260417" y="824073"/>
              <a:ext cx="1407196" cy="580583"/>
            </a:xfrm>
            <a:custGeom>
              <a:avLst/>
              <a:gdLst/>
              <a:ahLst/>
              <a:cxnLst/>
              <a:rect l="l" t="t" r="r" b="b"/>
              <a:pathLst>
                <a:path w="2438938" h="1109717">
                  <a:moveTo>
                    <a:pt x="0" y="0"/>
                  </a:moveTo>
                  <a:lnTo>
                    <a:pt x="2438938" y="0"/>
                  </a:lnTo>
                  <a:lnTo>
                    <a:pt x="2438938" y="1109717"/>
                  </a:lnTo>
                  <a:lnTo>
                    <a:pt x="0" y="1109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9" name="TextBox 28"/>
            <p:cNvSpPr txBox="1"/>
            <p:nvPr/>
          </p:nvSpPr>
          <p:spPr>
            <a:xfrm>
              <a:off x="10363501" y="898787"/>
              <a:ext cx="1020415" cy="430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/>
              <a:r>
                <a:rPr lang="en-US" sz="1400" b="1" u="none">
                  <a:solidFill>
                    <a:srgbClr val="FFFFFF"/>
                  </a:solidFill>
                  <a:cs typeface="Rubik Semi-Bold" panose="020B0604020202020204" charset="-79"/>
                </a:rPr>
                <a:t>Compliance &amp; Auditing</a:t>
              </a:r>
              <a:endParaRPr lang="en-US" sz="1400" b="1" u="none">
                <a:solidFill>
                  <a:srgbClr val="FFFFFF"/>
                </a:solidFill>
              </a:endParaRPr>
            </a:p>
          </p:txBody>
        </p:sp>
      </p:grpSp>
      <p:sp>
        <p:nvSpPr>
          <p:cNvPr id="99" name="TextBox 98"/>
          <p:cNvSpPr txBox="1"/>
          <p:nvPr/>
        </p:nvSpPr>
        <p:spPr>
          <a:xfrm rot="16200000">
            <a:off x="-1020178" y="4882519"/>
            <a:ext cx="29214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1800" b="1">
                <a:solidFill>
                  <a:schemeClr val="accent1"/>
                </a:solidFill>
              </a:rPr>
              <a:t>Ethical Consideration – Data &amp; Modeling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-98020" y="-972"/>
            <a:ext cx="112097" cy="685218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3" name="Rectangle 102"/>
          <p:cNvSpPr/>
          <p:nvPr/>
        </p:nvSpPr>
        <p:spPr>
          <a:xfrm>
            <a:off x="4333" y="-3556"/>
            <a:ext cx="45719" cy="686069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60" name="Group 159"/>
          <p:cNvGrpSpPr/>
          <p:nvPr/>
        </p:nvGrpSpPr>
        <p:grpSpPr>
          <a:xfrm>
            <a:off x="1112913" y="3089708"/>
            <a:ext cx="10391177" cy="3497768"/>
            <a:chOff x="577166" y="3005415"/>
            <a:chExt cx="10391177" cy="3497768"/>
          </a:xfrm>
        </p:grpSpPr>
        <p:grpSp>
          <p:nvGrpSpPr>
            <p:cNvPr id="93" name="Group 92"/>
            <p:cNvGrpSpPr/>
            <p:nvPr/>
          </p:nvGrpSpPr>
          <p:grpSpPr>
            <a:xfrm>
              <a:off x="577166" y="3005415"/>
              <a:ext cx="10391177" cy="3497768"/>
              <a:chOff x="395273" y="2635921"/>
              <a:chExt cx="10872272" cy="3967196"/>
            </a:xfrm>
          </p:grpSpPr>
          <p:grpSp>
            <p:nvGrpSpPr>
              <p:cNvPr id="112" name="Group 111"/>
              <p:cNvGrpSpPr/>
              <p:nvPr/>
            </p:nvGrpSpPr>
            <p:grpSpPr>
              <a:xfrm>
                <a:off x="395273" y="2635921"/>
                <a:ext cx="10872272" cy="3967196"/>
                <a:chOff x="263833" y="1761844"/>
                <a:chExt cx="16420891" cy="6384144"/>
              </a:xfrm>
            </p:grpSpPr>
            <p:sp>
              <p:nvSpPr>
                <p:cNvPr id="120" name="Freeform 2"/>
                <p:cNvSpPr/>
                <p:nvPr/>
              </p:nvSpPr>
              <p:spPr>
                <a:xfrm rot="-5400000">
                  <a:off x="636461" y="4894259"/>
                  <a:ext cx="1585945" cy="17670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5945" h="1767069">
                      <a:moveTo>
                        <a:pt x="0" y="0"/>
                      </a:moveTo>
                      <a:lnTo>
                        <a:pt x="1585945" y="0"/>
                      </a:lnTo>
                      <a:lnTo>
                        <a:pt x="1585945" y="1767069"/>
                      </a:lnTo>
                      <a:lnTo>
                        <a:pt x="0" y="17670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13">
                    <a:extLst>
                      <a:ext uri="{96DAC541-7B7A-43D3-8B79-37D633B846F1}">
                        <asvg:svgBlip xmlns:asvg="http://schemas.microsoft.com/office/drawing/2016/SVG/main" r:embed="rId14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CA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21" name="Freeform 3"/>
                <p:cNvSpPr/>
                <p:nvPr/>
              </p:nvSpPr>
              <p:spPr>
                <a:xfrm rot="-5400000">
                  <a:off x="4065158" y="4894259"/>
                  <a:ext cx="1585945" cy="17670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5945" h="1767069">
                      <a:moveTo>
                        <a:pt x="0" y="0"/>
                      </a:moveTo>
                      <a:lnTo>
                        <a:pt x="1585944" y="0"/>
                      </a:lnTo>
                      <a:lnTo>
                        <a:pt x="1585944" y="1767069"/>
                      </a:lnTo>
                      <a:lnTo>
                        <a:pt x="0" y="17670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15">
                    <a:extLst>
                      <a:ext uri="{96DAC541-7B7A-43D3-8B79-37D633B846F1}">
                        <asvg:svgBlip xmlns:asvg="http://schemas.microsoft.com/office/drawing/2016/SVG/main" r:embed="rId16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CA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22" name="Freeform 4"/>
                <p:cNvSpPr/>
                <p:nvPr/>
              </p:nvSpPr>
              <p:spPr>
                <a:xfrm rot="5400000">
                  <a:off x="2350810" y="4719891"/>
                  <a:ext cx="1585945" cy="17670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5945" h="1767069">
                      <a:moveTo>
                        <a:pt x="0" y="0"/>
                      </a:moveTo>
                      <a:lnTo>
                        <a:pt x="1585944" y="0"/>
                      </a:lnTo>
                      <a:lnTo>
                        <a:pt x="1585944" y="1767069"/>
                      </a:lnTo>
                      <a:lnTo>
                        <a:pt x="0" y="17670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17">
                    <a:extLs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CA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23" name="Freeform 5"/>
                <p:cNvSpPr/>
                <p:nvPr/>
              </p:nvSpPr>
              <p:spPr>
                <a:xfrm rot="5400000">
                  <a:off x="5779506" y="4719891"/>
                  <a:ext cx="1585945" cy="17670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5945" h="1767069">
                      <a:moveTo>
                        <a:pt x="0" y="0"/>
                      </a:moveTo>
                      <a:lnTo>
                        <a:pt x="1585944" y="0"/>
                      </a:lnTo>
                      <a:lnTo>
                        <a:pt x="1585944" y="1767069"/>
                      </a:lnTo>
                      <a:lnTo>
                        <a:pt x="0" y="17670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19">
                    <a:extLst>
                      <a:ext uri="{96DAC541-7B7A-43D3-8B79-37D633B846F1}">
                        <asvg:svgBlip xmlns:asvg="http://schemas.microsoft.com/office/drawing/2016/SVG/main" r:embed="rId20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CA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24" name="Freeform 6"/>
                <p:cNvSpPr/>
                <p:nvPr/>
              </p:nvSpPr>
              <p:spPr>
                <a:xfrm rot="-5400000">
                  <a:off x="7493854" y="4894259"/>
                  <a:ext cx="1585945" cy="17670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5945" h="1767069">
                      <a:moveTo>
                        <a:pt x="0" y="0"/>
                      </a:moveTo>
                      <a:lnTo>
                        <a:pt x="1585944" y="0"/>
                      </a:lnTo>
                      <a:lnTo>
                        <a:pt x="1585944" y="1767069"/>
                      </a:lnTo>
                      <a:lnTo>
                        <a:pt x="0" y="17670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CA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25" name="Freeform 7"/>
                <p:cNvSpPr/>
                <p:nvPr/>
              </p:nvSpPr>
              <p:spPr>
                <a:xfrm rot="5400000">
                  <a:off x="9208202" y="4719891"/>
                  <a:ext cx="1585945" cy="17670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5945" h="1767069">
                      <a:moveTo>
                        <a:pt x="0" y="0"/>
                      </a:moveTo>
                      <a:lnTo>
                        <a:pt x="1585944" y="0"/>
                      </a:lnTo>
                      <a:lnTo>
                        <a:pt x="1585944" y="1767069"/>
                      </a:lnTo>
                      <a:lnTo>
                        <a:pt x="0" y="17670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23">
                    <a:extLst>
                      <a:ext uri="{96DAC541-7B7A-43D3-8B79-37D633B846F1}">
                        <asvg:svgBlip xmlns:asvg="http://schemas.microsoft.com/office/drawing/2016/SVG/main" r:embed="rId24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CA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26" name="Freeform 8"/>
                <p:cNvSpPr/>
                <p:nvPr/>
              </p:nvSpPr>
              <p:spPr>
                <a:xfrm rot="-5400000">
                  <a:off x="10922550" y="4894259"/>
                  <a:ext cx="1585945" cy="17670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5945" h="1767069">
                      <a:moveTo>
                        <a:pt x="0" y="0"/>
                      </a:moveTo>
                      <a:lnTo>
                        <a:pt x="1585944" y="0"/>
                      </a:lnTo>
                      <a:lnTo>
                        <a:pt x="1585944" y="1767069"/>
                      </a:lnTo>
                      <a:lnTo>
                        <a:pt x="0" y="17670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25">
                    <a:extLst>
                      <a:ext uri="{96DAC541-7B7A-43D3-8B79-37D633B846F1}">
                        <asvg:svgBlip xmlns:asvg="http://schemas.microsoft.com/office/drawing/2016/SVG/main" r:embed="rId26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CA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27" name="Freeform 9"/>
                <p:cNvSpPr/>
                <p:nvPr/>
              </p:nvSpPr>
              <p:spPr>
                <a:xfrm rot="5400000">
                  <a:off x="12636898" y="4719891"/>
                  <a:ext cx="1585945" cy="17670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5945" h="1767069">
                      <a:moveTo>
                        <a:pt x="0" y="0"/>
                      </a:moveTo>
                      <a:lnTo>
                        <a:pt x="1585944" y="0"/>
                      </a:lnTo>
                      <a:lnTo>
                        <a:pt x="1585944" y="1767069"/>
                      </a:lnTo>
                      <a:lnTo>
                        <a:pt x="0" y="17670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27">
                    <a:extLst>
                      <a:ext uri="{96DAC541-7B7A-43D3-8B79-37D633B846F1}">
                        <asvg:svgBlip xmlns:asvg="http://schemas.microsoft.com/office/drawing/2016/SVG/main" r:embed="rId28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CA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28" name="Freeform 10"/>
                <p:cNvSpPr/>
                <p:nvPr/>
              </p:nvSpPr>
              <p:spPr>
                <a:xfrm rot="-5400000">
                  <a:off x="14351246" y="4894259"/>
                  <a:ext cx="1585945" cy="17670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5945" h="1767069">
                      <a:moveTo>
                        <a:pt x="0" y="0"/>
                      </a:moveTo>
                      <a:lnTo>
                        <a:pt x="1585944" y="0"/>
                      </a:lnTo>
                      <a:lnTo>
                        <a:pt x="1585944" y="1767069"/>
                      </a:lnTo>
                      <a:lnTo>
                        <a:pt x="0" y="17670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29">
                    <a:extLst>
                      <a:ext uri="{96DAC541-7B7A-43D3-8B79-37D633B846F1}">
                        <asvg:svgBlip xmlns:asvg="http://schemas.microsoft.com/office/drawing/2016/SVG/main" r:embed="rId30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CA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29" name="AutoShape 12"/>
                <p:cNvSpPr/>
                <p:nvPr/>
              </p:nvSpPr>
              <p:spPr>
                <a:xfrm flipH="1">
                  <a:off x="3143780" y="3038097"/>
                  <a:ext cx="12235" cy="1772354"/>
                </a:xfrm>
                <a:prstGeom prst="line">
                  <a:avLst/>
                </a:prstGeom>
                <a:ln w="9525" cap="flat">
                  <a:solidFill>
                    <a:srgbClr val="000000">
                      <a:alpha val="36863"/>
                    </a:srgbClr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CA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0" name="AutoShape 13"/>
                <p:cNvSpPr/>
                <p:nvPr/>
              </p:nvSpPr>
              <p:spPr>
                <a:xfrm flipH="1">
                  <a:off x="1413986" y="6570766"/>
                  <a:ext cx="13064" cy="1443190"/>
                </a:xfrm>
                <a:prstGeom prst="line">
                  <a:avLst/>
                </a:prstGeom>
                <a:ln w="9525" cap="flat">
                  <a:solidFill>
                    <a:srgbClr val="000000">
                      <a:alpha val="36863"/>
                    </a:srgbClr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CA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1" name="Freeform 22"/>
                <p:cNvSpPr/>
                <p:nvPr/>
              </p:nvSpPr>
              <p:spPr>
                <a:xfrm>
                  <a:off x="1153608" y="5276793"/>
                  <a:ext cx="570702" cy="769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702" h="769054">
                      <a:moveTo>
                        <a:pt x="0" y="0"/>
                      </a:moveTo>
                      <a:lnTo>
                        <a:pt x="570702" y="0"/>
                      </a:lnTo>
                      <a:lnTo>
                        <a:pt x="570702" y="769054"/>
                      </a:lnTo>
                      <a:lnTo>
                        <a:pt x="0" y="76905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31">
                    <a:extLst>
                      <a:ext uri="{96DAC541-7B7A-43D3-8B79-37D633B846F1}">
                        <asvg:svgBlip xmlns:asvg="http://schemas.microsoft.com/office/drawing/2016/SVG/main" r:embed="rId32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CA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2" name="Freeform 23"/>
                <p:cNvSpPr/>
                <p:nvPr/>
              </p:nvSpPr>
              <p:spPr>
                <a:xfrm>
                  <a:off x="2871574" y="5349031"/>
                  <a:ext cx="668241" cy="668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241" h="668241">
                      <a:moveTo>
                        <a:pt x="0" y="0"/>
                      </a:moveTo>
                      <a:lnTo>
                        <a:pt x="668241" y="0"/>
                      </a:lnTo>
                      <a:lnTo>
                        <a:pt x="668241" y="668241"/>
                      </a:lnTo>
                      <a:lnTo>
                        <a:pt x="0" y="66824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33">
                    <a:extLst>
                      <a:ext uri="{96DAC541-7B7A-43D3-8B79-37D633B846F1}">
                        <asvg:svgBlip xmlns:asvg="http://schemas.microsoft.com/office/drawing/2016/SVG/main" r:embed="rId34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CA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3" name="Freeform 24"/>
                <p:cNvSpPr/>
                <p:nvPr/>
              </p:nvSpPr>
              <p:spPr>
                <a:xfrm>
                  <a:off x="4561339" y="5349031"/>
                  <a:ext cx="588820" cy="697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820" h="697860">
                      <a:moveTo>
                        <a:pt x="0" y="0"/>
                      </a:moveTo>
                      <a:lnTo>
                        <a:pt x="588819" y="0"/>
                      </a:lnTo>
                      <a:lnTo>
                        <a:pt x="588819" y="697860"/>
                      </a:lnTo>
                      <a:lnTo>
                        <a:pt x="0" y="6978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35">
                    <a:extLst>
                      <a:ext uri="{96DAC541-7B7A-43D3-8B79-37D633B846F1}">
                        <asvg:svgBlip xmlns:asvg="http://schemas.microsoft.com/office/drawing/2016/SVG/main" r:embed="rId36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CA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4" name="Freeform 25"/>
                <p:cNvSpPr/>
                <p:nvPr/>
              </p:nvSpPr>
              <p:spPr>
                <a:xfrm>
                  <a:off x="6242074" y="5425717"/>
                  <a:ext cx="680611" cy="5444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611" h="544489">
                      <a:moveTo>
                        <a:pt x="0" y="0"/>
                      </a:moveTo>
                      <a:lnTo>
                        <a:pt x="680612" y="0"/>
                      </a:lnTo>
                      <a:lnTo>
                        <a:pt x="680612" y="544489"/>
                      </a:lnTo>
                      <a:lnTo>
                        <a:pt x="0" y="5444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37">
                    <a:extLst>
                      <a:ext uri="{96DAC541-7B7A-43D3-8B79-37D633B846F1}">
                        <asvg:svgBlip xmlns:asvg="http://schemas.microsoft.com/office/drawing/2016/SVG/main" r:embed="rId38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CA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5" name="Freeform 26"/>
                <p:cNvSpPr/>
                <p:nvPr/>
              </p:nvSpPr>
              <p:spPr>
                <a:xfrm>
                  <a:off x="9675186" y="5379453"/>
                  <a:ext cx="656392" cy="590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392" h="590753">
                      <a:moveTo>
                        <a:pt x="0" y="0"/>
                      </a:moveTo>
                      <a:lnTo>
                        <a:pt x="656392" y="0"/>
                      </a:lnTo>
                      <a:lnTo>
                        <a:pt x="656392" y="590753"/>
                      </a:lnTo>
                      <a:lnTo>
                        <a:pt x="0" y="5907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39">
                    <a:extLst>
                      <a:ext uri="{96DAC541-7B7A-43D3-8B79-37D633B846F1}">
                        <asvg:svgBlip xmlns:asvg="http://schemas.microsoft.com/office/drawing/2016/SVG/main" r:embed="rId40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CA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6" name="Freeform 27"/>
                <p:cNvSpPr/>
                <p:nvPr/>
              </p:nvSpPr>
              <p:spPr>
                <a:xfrm>
                  <a:off x="11399059" y="5295018"/>
                  <a:ext cx="727766" cy="703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7766" h="703204">
                      <a:moveTo>
                        <a:pt x="0" y="0"/>
                      </a:moveTo>
                      <a:lnTo>
                        <a:pt x="727766" y="0"/>
                      </a:lnTo>
                      <a:lnTo>
                        <a:pt x="727766" y="703204"/>
                      </a:lnTo>
                      <a:lnTo>
                        <a:pt x="0" y="70320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41">
                    <a:extLst>
                      <a:ext uri="{96DAC541-7B7A-43D3-8B79-37D633B846F1}">
                        <asvg:svgBlip xmlns:asvg="http://schemas.microsoft.com/office/drawing/2016/SVG/main" r:embed="rId42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CA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7" name="Freeform 28"/>
                <p:cNvSpPr/>
                <p:nvPr/>
              </p:nvSpPr>
              <p:spPr>
                <a:xfrm>
                  <a:off x="7983882" y="5295018"/>
                  <a:ext cx="582075" cy="75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075" h="751873">
                      <a:moveTo>
                        <a:pt x="0" y="0"/>
                      </a:moveTo>
                      <a:lnTo>
                        <a:pt x="582075" y="0"/>
                      </a:lnTo>
                      <a:lnTo>
                        <a:pt x="582075" y="751873"/>
                      </a:lnTo>
                      <a:lnTo>
                        <a:pt x="0" y="75187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43">
                    <a:extLst>
                      <a:ext uri="{96DAC541-7B7A-43D3-8B79-37D633B846F1}">
                        <asvg:svgBlip xmlns:asvg="http://schemas.microsoft.com/office/drawing/2016/SVG/main" r:embed="rId44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CA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8" name="Freeform 29"/>
                <p:cNvSpPr/>
                <p:nvPr/>
              </p:nvSpPr>
              <p:spPr>
                <a:xfrm>
                  <a:off x="13068887" y="5295018"/>
                  <a:ext cx="721967" cy="770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967" h="770098">
                      <a:moveTo>
                        <a:pt x="0" y="0"/>
                      </a:moveTo>
                      <a:lnTo>
                        <a:pt x="721967" y="0"/>
                      </a:lnTo>
                      <a:lnTo>
                        <a:pt x="721967" y="770098"/>
                      </a:lnTo>
                      <a:lnTo>
                        <a:pt x="0" y="7700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45">
                    <a:extLst>
                      <a:ext uri="{96DAC541-7B7A-43D3-8B79-37D633B846F1}">
                        <asvg:svgBlip xmlns:asvg="http://schemas.microsoft.com/office/drawing/2016/SVG/main" r:embed="rId46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CA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9" name="Freeform 30"/>
                <p:cNvSpPr/>
                <p:nvPr/>
              </p:nvSpPr>
              <p:spPr>
                <a:xfrm>
                  <a:off x="12012799" y="1761844"/>
                  <a:ext cx="828782" cy="802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8783" h="802193">
                      <a:moveTo>
                        <a:pt x="0" y="0"/>
                      </a:moveTo>
                      <a:lnTo>
                        <a:pt x="828783" y="0"/>
                      </a:lnTo>
                      <a:lnTo>
                        <a:pt x="828783" y="802192"/>
                      </a:lnTo>
                      <a:lnTo>
                        <a:pt x="0" y="80219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47">
                    <a:extLst>
                      <a:ext uri="{96DAC541-7B7A-43D3-8B79-37D633B846F1}">
                        <asvg:svgBlip xmlns:asvg="http://schemas.microsoft.com/office/drawing/2016/SVG/main" r:embed="rId48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CA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0" name="Freeform 31"/>
                <p:cNvSpPr/>
                <p:nvPr/>
              </p:nvSpPr>
              <p:spPr>
                <a:xfrm>
                  <a:off x="14763109" y="5388140"/>
                  <a:ext cx="762219" cy="565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219" h="565630">
                      <a:moveTo>
                        <a:pt x="0" y="0"/>
                      </a:moveTo>
                      <a:lnTo>
                        <a:pt x="762219" y="0"/>
                      </a:lnTo>
                      <a:lnTo>
                        <a:pt x="762219" y="565629"/>
                      </a:lnTo>
                      <a:lnTo>
                        <a:pt x="0" y="5656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49">
                    <a:extLst>
                      <a:ext uri="{96DAC541-7B7A-43D3-8B79-37D633B846F1}">
                        <asvg:svgBlip xmlns:asvg="http://schemas.microsoft.com/office/drawing/2016/SVG/main" r:embed="rId50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CA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1" name="TextBox 36"/>
                <p:cNvSpPr txBox="1"/>
                <p:nvPr/>
              </p:nvSpPr>
              <p:spPr>
                <a:xfrm>
                  <a:off x="263833" y="3669094"/>
                  <a:ext cx="2621533" cy="891513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lvl="0" algn="ctr"/>
                  <a:r>
                    <a:rPr lang="en-US" sz="1200">
                      <a:solidFill>
                        <a:srgbClr val="4B5257"/>
                      </a:solidFill>
                    </a:rPr>
                    <a:t>Communicate the measures taken to secure and protect user-generated images</a:t>
                  </a:r>
                  <a:endParaRPr lang="en-CA" sz="1200">
                    <a:solidFill>
                      <a:srgbClr val="4B5257"/>
                    </a:solidFill>
                  </a:endParaRPr>
                </a:p>
              </p:txBody>
            </p:sp>
            <p:sp>
              <p:nvSpPr>
                <p:cNvPr id="142" name="TextBox 37"/>
                <p:cNvSpPr txBox="1"/>
                <p:nvPr/>
              </p:nvSpPr>
              <p:spPr>
                <a:xfrm>
                  <a:off x="3773664" y="3793533"/>
                  <a:ext cx="2383678" cy="891512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/>
                  <a:r>
                    <a:rPr lang="en-CA" sz="1200">
                      <a:solidFill>
                        <a:srgbClr val="4B5257"/>
                      </a:solidFill>
                    </a:rPr>
                    <a:t>Encrypt all information sent to and received from  customer devices</a:t>
                  </a:r>
                </a:p>
              </p:txBody>
            </p:sp>
            <p:sp>
              <p:nvSpPr>
                <p:cNvPr id="143" name="TextBox 38"/>
                <p:cNvSpPr txBox="1"/>
                <p:nvPr/>
              </p:nvSpPr>
              <p:spPr>
                <a:xfrm>
                  <a:off x="6983043" y="3803964"/>
                  <a:ext cx="2718916" cy="891512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lvl="0" algn="ctr"/>
                  <a:r>
                    <a:rPr lang="en-CA" sz="1200">
                      <a:solidFill>
                        <a:srgbClr val="4B5257"/>
                      </a:solidFill>
                    </a:rPr>
                    <a:t>Establish guidelines for the data ownership, erasure and retention of data</a:t>
                  </a:r>
                </a:p>
              </p:txBody>
            </p:sp>
            <p:sp>
              <p:nvSpPr>
                <p:cNvPr id="144" name="TextBox 39"/>
                <p:cNvSpPr txBox="1"/>
                <p:nvPr/>
              </p:nvSpPr>
              <p:spPr>
                <a:xfrm>
                  <a:off x="10349955" y="3898955"/>
                  <a:ext cx="2698819" cy="674107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/>
                  <a:r>
                    <a:rPr lang="en-CA" sz="1200">
                      <a:solidFill>
                        <a:srgbClr val="4B5257"/>
                      </a:solidFill>
                    </a:rPr>
                    <a:t>Comply with all applicable laws,  as applicable</a:t>
                  </a:r>
                </a:p>
              </p:txBody>
            </p:sp>
            <p:sp>
              <p:nvSpPr>
                <p:cNvPr id="145" name="TextBox 40"/>
                <p:cNvSpPr txBox="1"/>
                <p:nvPr/>
              </p:nvSpPr>
              <p:spPr>
                <a:xfrm>
                  <a:off x="13913107" y="3794271"/>
                  <a:ext cx="2443175" cy="891512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lvl="0" algn="ctr"/>
                  <a:r>
                    <a:rPr lang="en-CA" sz="1200">
                      <a:solidFill>
                        <a:srgbClr val="4B5257"/>
                      </a:solidFill>
                    </a:rPr>
                    <a:t>Establish a procedure for verifying and elucidating the model's results.</a:t>
                  </a:r>
                </a:p>
              </p:txBody>
            </p:sp>
            <p:sp>
              <p:nvSpPr>
                <p:cNvPr id="146" name="TextBox 41"/>
                <p:cNvSpPr txBox="1"/>
                <p:nvPr/>
              </p:nvSpPr>
              <p:spPr>
                <a:xfrm>
                  <a:off x="391329" y="2990620"/>
                  <a:ext cx="2310684" cy="353314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lvl="0" algn="ctr"/>
                  <a:r>
                    <a:rPr lang="en-CA" sz="1400" b="1" kern="1200">
                      <a:solidFill>
                        <a:schemeClr val="accent1"/>
                      </a:solidFill>
                    </a:rPr>
                    <a:t>User Privacy</a:t>
                  </a:r>
                  <a:endParaRPr lang="en-CA" sz="1400"/>
                </a:p>
              </p:txBody>
            </p:sp>
            <p:sp>
              <p:nvSpPr>
                <p:cNvPr id="147" name="TextBox 42"/>
                <p:cNvSpPr txBox="1"/>
                <p:nvPr/>
              </p:nvSpPr>
              <p:spPr>
                <a:xfrm>
                  <a:off x="3597006" y="3037935"/>
                  <a:ext cx="2497093" cy="353314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lvl="0" algn="ctr"/>
                  <a:r>
                    <a:rPr lang="en-CA" sz="1400" b="1" kern="1200">
                      <a:solidFill>
                        <a:schemeClr val="accent1"/>
                      </a:solidFill>
                    </a:rPr>
                    <a:t>Data Security</a:t>
                  </a:r>
                  <a:endParaRPr lang="en-CA" sz="1400"/>
                </a:p>
              </p:txBody>
            </p:sp>
            <p:sp>
              <p:nvSpPr>
                <p:cNvPr id="148" name="TextBox 43"/>
                <p:cNvSpPr txBox="1"/>
                <p:nvPr/>
              </p:nvSpPr>
              <p:spPr>
                <a:xfrm>
                  <a:off x="1938063" y="7254475"/>
                  <a:ext cx="2477365" cy="891513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/>
                  <a:r>
                    <a:rPr lang="en-CA" sz="1200">
                      <a:solidFill>
                        <a:srgbClr val="4B5257"/>
                      </a:solidFill>
                    </a:rPr>
                    <a:t>Be transparent about the decision-making and prediction processes</a:t>
                  </a:r>
                </a:p>
              </p:txBody>
            </p:sp>
            <p:sp>
              <p:nvSpPr>
                <p:cNvPr id="149" name="TextBox 44"/>
                <p:cNvSpPr txBox="1"/>
                <p:nvPr/>
              </p:nvSpPr>
              <p:spPr>
                <a:xfrm>
                  <a:off x="5239572" y="7054359"/>
                  <a:ext cx="2477364" cy="891512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lvl="0" algn="ctr"/>
                  <a:r>
                    <a:rPr lang="en-CA" sz="1200">
                      <a:solidFill>
                        <a:srgbClr val="4B5257"/>
                      </a:solidFill>
                    </a:rPr>
                    <a:t>Clearly explain the implications of using the camera to capture images </a:t>
                  </a:r>
                </a:p>
              </p:txBody>
            </p:sp>
            <p:sp>
              <p:nvSpPr>
                <p:cNvPr id="150" name="TextBox 46"/>
                <p:cNvSpPr txBox="1"/>
                <p:nvPr/>
              </p:nvSpPr>
              <p:spPr>
                <a:xfrm>
                  <a:off x="11976555" y="6979437"/>
                  <a:ext cx="3035454" cy="1011160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lvl="0" algn="ctr"/>
                  <a:r>
                    <a:rPr lang="en-CA" sz="1200">
                      <a:solidFill>
                        <a:srgbClr val="4B5257"/>
                      </a:solidFill>
                    </a:rPr>
                    <a:t>Establish a procedure for responding to user grievances and fixing problems</a:t>
                  </a:r>
                </a:p>
              </p:txBody>
            </p:sp>
            <p:sp>
              <p:nvSpPr>
                <p:cNvPr id="151" name="TextBox 47"/>
                <p:cNvSpPr txBox="1"/>
                <p:nvPr/>
              </p:nvSpPr>
              <p:spPr>
                <a:xfrm>
                  <a:off x="8690714" y="6910875"/>
                  <a:ext cx="2750712" cy="1188683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/>
                  <a:r>
                    <a:rPr lang="en-CA" sz="1200">
                      <a:solidFill>
                        <a:srgbClr val="4B5257"/>
                      </a:solidFill>
                    </a:rPr>
                    <a:t>Consider effects that using machine learning models - Energy Consumption, Increased Electronic Waste</a:t>
                  </a:r>
                </a:p>
              </p:txBody>
            </p:sp>
            <p:sp>
              <p:nvSpPr>
                <p:cNvPr id="152" name="TextBox 48"/>
                <p:cNvSpPr txBox="1"/>
                <p:nvPr/>
              </p:nvSpPr>
              <p:spPr>
                <a:xfrm>
                  <a:off x="1752811" y="6507688"/>
                  <a:ext cx="2772417" cy="346700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lvl="0" algn="ctr"/>
                  <a:r>
                    <a:rPr lang="en-CA" sz="1400" b="1">
                      <a:solidFill>
                        <a:schemeClr val="accent1"/>
                      </a:solidFill>
                    </a:rPr>
                    <a:t>Transparency &amp; Fairness</a:t>
                  </a:r>
                  <a:endParaRPr lang="en-CA" sz="1200"/>
                </a:p>
              </p:txBody>
            </p:sp>
            <p:sp>
              <p:nvSpPr>
                <p:cNvPr id="153" name="TextBox 49"/>
                <p:cNvSpPr txBox="1"/>
                <p:nvPr/>
              </p:nvSpPr>
              <p:spPr>
                <a:xfrm>
                  <a:off x="5529798" y="6508629"/>
                  <a:ext cx="2141237" cy="346700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lvl="0" algn="ctr"/>
                  <a:r>
                    <a:rPr lang="en-CA" sz="1400" b="1" kern="1200">
                      <a:solidFill>
                        <a:schemeClr val="accent1"/>
                      </a:solidFill>
                    </a:rPr>
                    <a:t>Informed Consent</a:t>
                  </a:r>
                  <a:endParaRPr lang="en-CA" sz="1200"/>
                </a:p>
              </p:txBody>
            </p:sp>
            <p:sp>
              <p:nvSpPr>
                <p:cNvPr id="154" name="TextBox 51"/>
                <p:cNvSpPr txBox="1"/>
                <p:nvPr/>
              </p:nvSpPr>
              <p:spPr>
                <a:xfrm>
                  <a:off x="12269514" y="6457938"/>
                  <a:ext cx="2540643" cy="346700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lvl="0"/>
                  <a:r>
                    <a:rPr lang="en-CA" sz="1400" b="1">
                      <a:solidFill>
                        <a:schemeClr val="accent1"/>
                      </a:solidFill>
                    </a:rPr>
                    <a:t>Feedback &amp; Redress</a:t>
                  </a:r>
                  <a:endParaRPr lang="en-CA" sz="1200"/>
                </a:p>
              </p:txBody>
            </p:sp>
            <p:sp>
              <p:nvSpPr>
                <p:cNvPr id="155" name="TextBox 52"/>
                <p:cNvSpPr txBox="1"/>
                <p:nvPr/>
              </p:nvSpPr>
              <p:spPr>
                <a:xfrm>
                  <a:off x="9090539" y="6421249"/>
                  <a:ext cx="1870478" cy="396226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lvl="0"/>
                  <a:r>
                    <a:rPr lang="en-CA" sz="1600" b="1" kern="1200">
                      <a:solidFill>
                        <a:schemeClr val="accent1"/>
                      </a:solidFill>
                    </a:rPr>
                    <a:t>Sustainability</a:t>
                  </a:r>
                  <a:endParaRPr lang="en-CA" sz="1400"/>
                </a:p>
              </p:txBody>
            </p:sp>
            <p:sp>
              <p:nvSpPr>
                <p:cNvPr id="156" name="TextBox 53"/>
                <p:cNvSpPr txBox="1"/>
                <p:nvPr/>
              </p:nvSpPr>
              <p:spPr>
                <a:xfrm>
                  <a:off x="7296029" y="2990620"/>
                  <a:ext cx="1870478" cy="34670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lvl="0" algn="ctr"/>
                  <a:r>
                    <a:rPr lang="en-CA" sz="1400" b="1">
                      <a:solidFill>
                        <a:schemeClr val="accent1"/>
                      </a:solidFill>
                    </a:rPr>
                    <a:t>Data Ownership</a:t>
                  </a:r>
                  <a:endParaRPr lang="en-CA" sz="1200"/>
                </a:p>
              </p:txBody>
            </p:sp>
            <p:sp>
              <p:nvSpPr>
                <p:cNvPr id="158" name="TextBox 54"/>
                <p:cNvSpPr txBox="1"/>
                <p:nvPr/>
              </p:nvSpPr>
              <p:spPr>
                <a:xfrm>
                  <a:off x="10454654" y="3103317"/>
                  <a:ext cx="2672694" cy="346700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lvl="0" algn="ctr"/>
                  <a:r>
                    <a:rPr lang="en-CA" sz="1400" b="1">
                      <a:solidFill>
                        <a:schemeClr val="accent1"/>
                      </a:solidFill>
                    </a:rPr>
                    <a:t>Regulatory Compliance</a:t>
                  </a:r>
                  <a:endParaRPr lang="en-CA" sz="1200"/>
                </a:p>
              </p:txBody>
            </p:sp>
            <p:sp>
              <p:nvSpPr>
                <p:cNvPr id="159" name="TextBox 55"/>
                <p:cNvSpPr txBox="1"/>
                <p:nvPr/>
              </p:nvSpPr>
              <p:spPr>
                <a:xfrm>
                  <a:off x="13666293" y="3032516"/>
                  <a:ext cx="3018431" cy="786457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lvl="0" algn="ctr"/>
                  <a:r>
                    <a:rPr lang="en-CA" sz="1400" b="1" kern="1200">
                      <a:solidFill>
                        <a:schemeClr val="accent1"/>
                      </a:solidFill>
                    </a:rPr>
                    <a:t>Algorithmic Accountability</a:t>
                  </a:r>
                  <a:endParaRPr lang="en-CA" sz="1200"/>
                </a:p>
              </p:txBody>
            </p:sp>
          </p:grpSp>
          <p:sp>
            <p:nvSpPr>
              <p:cNvPr id="113" name="AutoShape 12"/>
              <p:cNvSpPr/>
              <p:nvPr/>
            </p:nvSpPr>
            <p:spPr>
              <a:xfrm flipH="1">
                <a:off x="4586816" y="3428999"/>
                <a:ext cx="8101" cy="1101365"/>
              </a:xfrm>
              <a:prstGeom prst="line">
                <a:avLst/>
              </a:prstGeom>
              <a:ln w="9525" cap="flat">
                <a:solidFill>
                  <a:srgbClr val="000000">
                    <a:alpha val="36863"/>
                  </a:srgbClr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" name="AutoShape 12"/>
              <p:cNvSpPr/>
              <p:nvPr/>
            </p:nvSpPr>
            <p:spPr>
              <a:xfrm flipH="1">
                <a:off x="6865632" y="3428999"/>
                <a:ext cx="8101" cy="1101365"/>
              </a:xfrm>
              <a:prstGeom prst="line">
                <a:avLst/>
              </a:prstGeom>
              <a:ln w="9525" cap="flat">
                <a:solidFill>
                  <a:srgbClr val="000000">
                    <a:alpha val="36863"/>
                  </a:srgbClr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" name="AutoShape 12"/>
              <p:cNvSpPr/>
              <p:nvPr/>
            </p:nvSpPr>
            <p:spPr>
              <a:xfrm flipH="1">
                <a:off x="9094186" y="3417691"/>
                <a:ext cx="8101" cy="1101365"/>
              </a:xfrm>
              <a:prstGeom prst="line">
                <a:avLst/>
              </a:prstGeom>
              <a:ln w="9525" cap="flat">
                <a:solidFill>
                  <a:srgbClr val="000000">
                    <a:alpha val="36863"/>
                  </a:srgbClr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" name="AutoShape 13"/>
              <p:cNvSpPr/>
              <p:nvPr/>
            </p:nvSpPr>
            <p:spPr>
              <a:xfrm flipH="1">
                <a:off x="3472163" y="5600707"/>
                <a:ext cx="8650" cy="896818"/>
              </a:xfrm>
              <a:prstGeom prst="line">
                <a:avLst/>
              </a:prstGeom>
              <a:ln w="9525" cap="flat">
                <a:solidFill>
                  <a:srgbClr val="000000">
                    <a:alpha val="36863"/>
                  </a:srgbClr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" name="AutoShape 13"/>
              <p:cNvSpPr/>
              <p:nvPr/>
            </p:nvSpPr>
            <p:spPr>
              <a:xfrm flipH="1">
                <a:off x="5768879" y="5600707"/>
                <a:ext cx="8650" cy="896818"/>
              </a:xfrm>
              <a:prstGeom prst="line">
                <a:avLst/>
              </a:prstGeom>
              <a:ln w="9525" cap="flat">
                <a:solidFill>
                  <a:srgbClr val="000000">
                    <a:alpha val="36863"/>
                  </a:srgbClr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" name="AutoShape 13"/>
              <p:cNvSpPr/>
              <p:nvPr/>
            </p:nvSpPr>
            <p:spPr>
              <a:xfrm flipH="1">
                <a:off x="7968782" y="5610973"/>
                <a:ext cx="8650" cy="896818"/>
              </a:xfrm>
              <a:prstGeom prst="line">
                <a:avLst/>
              </a:prstGeom>
              <a:ln w="9525" cap="flat">
                <a:solidFill>
                  <a:srgbClr val="000000">
                    <a:alpha val="36863"/>
                  </a:srgbClr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" name="AutoShape 13"/>
              <p:cNvSpPr/>
              <p:nvPr/>
            </p:nvSpPr>
            <p:spPr>
              <a:xfrm flipH="1">
                <a:off x="10232614" y="5600707"/>
                <a:ext cx="8650" cy="896818"/>
              </a:xfrm>
              <a:prstGeom prst="line">
                <a:avLst/>
              </a:prstGeom>
              <a:ln w="9525" cap="flat">
                <a:solidFill>
                  <a:srgbClr val="000000">
                    <a:alpha val="36863"/>
                  </a:srgbClr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>
              <a:off x="2038390" y="4753816"/>
              <a:ext cx="8327669" cy="790794"/>
              <a:chOff x="2038390" y="4753816"/>
              <a:chExt cx="8327669" cy="790794"/>
            </a:xfrm>
          </p:grpSpPr>
          <p:pic>
            <p:nvPicPr>
              <p:cNvPr id="104" name="Picture 103"/>
              <p:cNvPicPr>
                <a:picLocks noChangeAspect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371086" y="4810865"/>
                <a:ext cx="737118" cy="722375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105" name="Picture 104"/>
              <p:cNvPicPr>
                <a:picLocks noChangeAspect="1"/>
              </p:cNvPicPr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620945" y="4771513"/>
                <a:ext cx="745114" cy="745114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106" name="Picture 105"/>
              <p:cNvPicPr>
                <a:picLocks noChangeAspect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536102" y="4799496"/>
                <a:ext cx="745114" cy="745114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107" name="Picture 106"/>
              <p:cNvPicPr>
                <a:picLocks noChangeAspect="1"/>
              </p:cNvPicPr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440171" y="4753816"/>
                <a:ext cx="752876" cy="752876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108" name="Picture 107"/>
              <p:cNvPicPr>
                <a:picLocks noChangeAspect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284618" y="4753816"/>
                <a:ext cx="745114" cy="745114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109" name="Picture 108"/>
              <p:cNvPicPr>
                <a:picLocks noChangeAspect="1"/>
              </p:cNvPicPr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209121" y="4824276"/>
                <a:ext cx="720334" cy="720334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110" name="Picture 109"/>
              <p:cNvPicPr>
                <a:picLocks noChangeAspect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102390" y="4766379"/>
                <a:ext cx="748069" cy="748069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111" name="Picture 110"/>
              <p:cNvPicPr>
                <a:picLocks noChangeAspect="1"/>
              </p:cNvPicPr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038390" y="4807674"/>
                <a:ext cx="736515" cy="736515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pic>
          <p:nvPicPr>
            <p:cNvPr id="102" name="Picture 101"/>
            <p:cNvPicPr>
              <a:picLocks noChangeAspect="1"/>
            </p:cNvPicPr>
            <p:nvPr/>
          </p:nvPicPr>
          <p:blipFill>
            <a:blip r:embed="rId59"/>
            <a:stretch>
              <a:fillRect/>
            </a:stretch>
          </p:blipFill>
          <p:spPr>
            <a:xfrm flipH="1">
              <a:off x="952691" y="4785567"/>
              <a:ext cx="723168" cy="723168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5" grpId="0"/>
      <p:bldP spid="9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457" y="-18672"/>
            <a:ext cx="9943577" cy="7530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600" b="1">
                <a:solidFill>
                  <a:schemeClr val="accent1"/>
                </a:solidFill>
                <a:cs typeface="Times New Roman" panose="02020603050405020304"/>
              </a:rPr>
              <a:t>Model Selection </a:t>
            </a:r>
            <a:endParaRPr lang="en-CA" sz="3600" b="1">
              <a:solidFill>
                <a:schemeClr val="accent1"/>
              </a:solidFill>
              <a:cs typeface="Times New Roman" panose="02020603050405020304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9433621" y="6521066"/>
            <a:ext cx="2743200" cy="365125"/>
          </a:xfrm>
        </p:spPr>
        <p:txBody>
          <a:bodyPr/>
          <a:lstStyle/>
          <a:p>
            <a:fld id="{D6B2386E-0645-40B8-AA05-A4D5801C18A8}" type="slidenum">
              <a:rPr lang="en-CA" smtClean="0"/>
              <a:t>7</a:t>
            </a:fld>
            <a:endParaRPr lang="en-CA"/>
          </a:p>
        </p:txBody>
      </p:sp>
      <p:sp>
        <p:nvSpPr>
          <p:cNvPr id="2" name="Freeform 2"/>
          <p:cNvSpPr/>
          <p:nvPr/>
        </p:nvSpPr>
        <p:spPr>
          <a:xfrm>
            <a:off x="10633435" y="14768"/>
            <a:ext cx="1558566" cy="365125"/>
          </a:xfrm>
          <a:custGeom>
            <a:avLst/>
            <a:gdLst/>
            <a:ahLst/>
            <a:cxnLst/>
            <a:rect l="l" t="t" r="r" b="b"/>
            <a:pathLst>
              <a:path w="2907839" h="696085">
                <a:moveTo>
                  <a:pt x="0" y="0"/>
                </a:moveTo>
                <a:lnTo>
                  <a:pt x="2907839" y="0"/>
                </a:lnTo>
                <a:lnTo>
                  <a:pt x="2907839" y="696085"/>
                </a:lnTo>
                <a:lnTo>
                  <a:pt x="0" y="6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Arrow: Pentagon 5"/>
          <p:cNvSpPr/>
          <p:nvPr/>
        </p:nvSpPr>
        <p:spPr>
          <a:xfrm>
            <a:off x="557673" y="1020272"/>
            <a:ext cx="2896585" cy="1069975"/>
          </a:xfrm>
          <a:prstGeom prst="homePlate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Wingdings,Sans-Serif"/>
              <a:buChar char="•"/>
            </a:pPr>
            <a:r>
              <a:rPr lang="en-CA" sz="1200" b="1">
                <a:solidFill>
                  <a:srgbClr val="2D3B45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lang="en-CA" sz="1200">
                <a:solidFill>
                  <a:srgbClr val="2D3B45"/>
                </a:solidFill>
                <a:latin typeface="Times New Roman" panose="02020603050405020304"/>
                <a:cs typeface="Times New Roman" panose="02020603050405020304"/>
              </a:rPr>
              <a:t>mage searching for products</a:t>
            </a:r>
          </a:p>
          <a:p>
            <a:pPr marL="285750" indent="-285750">
              <a:buFont typeface="Wingdings,Sans-Serif"/>
              <a:buChar char="•"/>
            </a:pPr>
            <a:r>
              <a:rPr lang="en-CA" sz="1200" b="1">
                <a:solidFill>
                  <a:srgbClr val="2D3B45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lang="en-CA" sz="1200">
                <a:solidFill>
                  <a:srgbClr val="2D3B45"/>
                </a:solidFill>
                <a:latin typeface="Times New Roman" panose="02020603050405020304"/>
                <a:cs typeface="Times New Roman" panose="02020603050405020304"/>
              </a:rPr>
              <a:t>ank the output products properly</a:t>
            </a:r>
            <a:endParaRPr lang="en-US" sz="1200">
              <a:solidFill>
                <a:srgbClr val="2D3B45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285750" indent="-285750">
              <a:buFont typeface="Wingdings,Sans-Serif"/>
              <a:buChar char="•"/>
            </a:pPr>
            <a:r>
              <a:rPr lang="en-CA" sz="1200" b="1">
                <a:solidFill>
                  <a:srgbClr val="2D3B45"/>
                </a:solidFill>
                <a:latin typeface="Times New Roman" panose="02020603050405020304"/>
                <a:cs typeface="Times New Roman" panose="02020603050405020304"/>
              </a:rPr>
              <a:t>H</a:t>
            </a:r>
            <a:r>
              <a:rPr lang="en-CA" sz="1200">
                <a:solidFill>
                  <a:srgbClr val="2D3B45"/>
                </a:solidFill>
                <a:latin typeface="Times New Roman" panose="02020603050405020304"/>
                <a:cs typeface="Times New Roman" panose="02020603050405020304"/>
              </a:rPr>
              <a:t>andle a large variety of images</a:t>
            </a:r>
            <a:endParaRPr lang="en-US" sz="1200">
              <a:solidFill>
                <a:srgbClr val="2D3B45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285750" indent="-285750">
              <a:buFont typeface="Wingdings,Sans-Serif"/>
              <a:buChar char="•"/>
            </a:pPr>
            <a:r>
              <a:rPr lang="en-CA" sz="1200" b="1">
                <a:solidFill>
                  <a:srgbClr val="2D3B45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lang="en-CA" sz="1200">
                <a:solidFill>
                  <a:srgbClr val="2D3B45"/>
                </a:solidFill>
                <a:latin typeface="Times New Roman" panose="02020603050405020304"/>
                <a:cs typeface="Times New Roman" panose="02020603050405020304"/>
              </a:rPr>
              <a:t>calable </a:t>
            </a:r>
            <a:endParaRPr lang="en-US" sz="1200">
              <a:solidFill>
                <a:srgbClr val="2D3B45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285750" indent="-285750">
              <a:buFont typeface="Wingdings,Sans-Serif"/>
              <a:buChar char="•"/>
            </a:pPr>
            <a:r>
              <a:rPr lang="en-CA" sz="1200" b="1">
                <a:solidFill>
                  <a:srgbClr val="2D3B45"/>
                </a:solidFill>
                <a:latin typeface="Times New Roman" panose="02020603050405020304"/>
                <a:cs typeface="Times New Roman" panose="02020603050405020304"/>
              </a:rPr>
              <a:t>M</a:t>
            </a:r>
            <a:r>
              <a:rPr lang="en-CA" sz="1200">
                <a:solidFill>
                  <a:srgbClr val="2D3B45"/>
                </a:solidFill>
                <a:latin typeface="Times New Roman" panose="02020603050405020304"/>
                <a:cs typeface="Times New Roman" panose="02020603050405020304"/>
              </a:rPr>
              <a:t>aintainable</a:t>
            </a:r>
            <a:endParaRPr lang="en-US" sz="1200">
              <a:solidFill>
                <a:srgbClr val="2D3B45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285750" indent="-285750">
              <a:buFont typeface="Wingdings,Sans-Serif"/>
              <a:buChar char="•"/>
            </a:pPr>
            <a:r>
              <a:rPr lang="en-CA" sz="1200" b="1">
                <a:solidFill>
                  <a:srgbClr val="2D3B45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lang="en-CA" sz="1200">
                <a:solidFill>
                  <a:srgbClr val="2D3B45"/>
                </a:solidFill>
                <a:latin typeface="Times New Roman" panose="02020603050405020304"/>
                <a:cs typeface="Times New Roman" panose="02020603050405020304"/>
              </a:rPr>
              <a:t>ast</a:t>
            </a:r>
            <a:endParaRPr lang="en-US"/>
          </a:p>
        </p:txBody>
      </p:sp>
      <p:pic>
        <p:nvPicPr>
          <p:cNvPr id="5" name="Picture 4" descr="A diagram of a network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878" y="505298"/>
            <a:ext cx="5473397" cy="20340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hought Bubble: Cloud 10"/>
          <p:cNvSpPr/>
          <p:nvPr/>
        </p:nvSpPr>
        <p:spPr>
          <a:xfrm>
            <a:off x="3129017" y="682062"/>
            <a:ext cx="961721" cy="405978"/>
          </a:xfrm>
          <a:prstGeom prst="cloudCallou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>
              <a:cs typeface="Calibri" panose="020F0502020204030204"/>
            </a:endParaRPr>
          </a:p>
          <a:p>
            <a:pPr algn="ctr"/>
            <a:r>
              <a:rPr lang="en-US" sz="1200" b="1">
                <a:solidFill>
                  <a:schemeClr val="tx1"/>
                </a:solidFill>
                <a:cs typeface="Calibri" panose="020F0502020204030204"/>
              </a:rPr>
              <a:t>VGG16</a:t>
            </a:r>
            <a:endParaRPr lang="en-US" b="1">
              <a:solidFill>
                <a:schemeClr val="tx1"/>
              </a:solidFill>
              <a:cs typeface="Calibri" panose="020F0502020204030204"/>
            </a:endParaRPr>
          </a:p>
          <a:p>
            <a:pPr algn="ctr"/>
            <a:endParaRPr lang="en-US">
              <a:cs typeface="Calibri" panose="020F0502020204030204"/>
            </a:endParaRPr>
          </a:p>
        </p:txBody>
      </p:sp>
      <p:sp>
        <p:nvSpPr>
          <p:cNvPr id="13" name="Thought Bubble: Cloud 12"/>
          <p:cNvSpPr/>
          <p:nvPr/>
        </p:nvSpPr>
        <p:spPr>
          <a:xfrm>
            <a:off x="3209572" y="1808224"/>
            <a:ext cx="1057448" cy="421523"/>
          </a:xfrm>
          <a:prstGeom prst="cloudCallou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200">
              <a:solidFill>
                <a:schemeClr val="tx1"/>
              </a:solidFill>
              <a:cs typeface="Calibri" panose="020F0502020204030204"/>
            </a:endParaRPr>
          </a:p>
          <a:p>
            <a:pPr algn="ctr"/>
            <a:r>
              <a:rPr lang="en-US" sz="1200" b="1" err="1">
                <a:solidFill>
                  <a:schemeClr val="tx1"/>
                </a:solidFill>
                <a:cs typeface="Calibri" panose="020F0502020204030204"/>
              </a:rPr>
              <a:t>AlexNet</a:t>
            </a:r>
            <a:endParaRPr lang="en-US" b="1" err="1">
              <a:solidFill>
                <a:schemeClr val="tx1"/>
              </a:solidFill>
              <a:cs typeface="Calibri" panose="020F0502020204030204"/>
            </a:endParaRPr>
          </a:p>
          <a:p>
            <a:pPr algn="ctr"/>
            <a:endParaRPr lang="en-US">
              <a:cs typeface="Calibri" panose="020F0502020204030204"/>
            </a:endParaRPr>
          </a:p>
        </p:txBody>
      </p:sp>
      <p:sp>
        <p:nvSpPr>
          <p:cNvPr id="14" name="Thought Bubble: Cloud 13"/>
          <p:cNvSpPr/>
          <p:nvPr/>
        </p:nvSpPr>
        <p:spPr>
          <a:xfrm>
            <a:off x="3522910" y="1083230"/>
            <a:ext cx="1221640" cy="526381"/>
          </a:xfrm>
          <a:prstGeom prst="cloudCallou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cs typeface="Calibri" panose="020F0502020204030204"/>
              </a:rPr>
              <a:t>Inception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880740" y="1035499"/>
            <a:ext cx="1103584" cy="573688"/>
            <a:chOff x="5117223" y="1274378"/>
            <a:chExt cx="1103584" cy="573688"/>
          </a:xfrm>
        </p:grpSpPr>
        <p:sp>
          <p:nvSpPr>
            <p:cNvPr id="16" name="Thought Bubble: Cloud 15"/>
            <p:cNvSpPr/>
            <p:nvPr/>
          </p:nvSpPr>
          <p:spPr>
            <a:xfrm>
              <a:off x="5117223" y="1278757"/>
              <a:ext cx="1103584" cy="569309"/>
            </a:xfrm>
            <a:prstGeom prst="cloudCallou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FFC000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200" b="1" err="1">
                  <a:solidFill>
                    <a:schemeClr val="tx1"/>
                  </a:solidFill>
                  <a:cs typeface="Calibri" panose="020F0502020204030204"/>
                </a:rPr>
                <a:t>RestNet</a:t>
              </a:r>
              <a:endParaRPr lang="en-US" sz="1200" b="1">
                <a:solidFill>
                  <a:schemeClr val="tx1"/>
                </a:solidFill>
                <a:cs typeface="Calibri" panose="020F0502020204030204"/>
              </a:endParaRPr>
            </a:p>
          </p:txBody>
        </p:sp>
        <p:pic>
          <p:nvPicPr>
            <p:cNvPr id="15" name="Graphic 14" descr="A lightbulb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73059" y="1274378"/>
              <a:ext cx="402899" cy="420415"/>
            </a:xfrm>
            <a:prstGeom prst="rect">
              <a:avLst/>
            </a:prstGeom>
          </p:spPr>
        </p:pic>
      </p:grpSp>
      <p:sp>
        <p:nvSpPr>
          <p:cNvPr id="31" name="Rectangle 30"/>
          <p:cNvSpPr/>
          <p:nvPr/>
        </p:nvSpPr>
        <p:spPr>
          <a:xfrm>
            <a:off x="-98020" y="-972"/>
            <a:ext cx="112097" cy="685218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/>
          <p:cNvSpPr/>
          <p:nvPr/>
        </p:nvSpPr>
        <p:spPr>
          <a:xfrm>
            <a:off x="4333" y="-3556"/>
            <a:ext cx="45719" cy="686069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TextBox 31"/>
          <p:cNvSpPr txBox="1"/>
          <p:nvPr/>
        </p:nvSpPr>
        <p:spPr>
          <a:xfrm>
            <a:off x="418421" y="613635"/>
            <a:ext cx="2573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>
                <a:solidFill>
                  <a:srgbClr val="2D3B45"/>
                </a:solidFill>
                <a:latin typeface="Times New Roman" panose="02020603050405020304"/>
                <a:cs typeface="Times New Roman" panose="02020603050405020304"/>
              </a:rPr>
              <a:t>Business Objectives</a:t>
            </a:r>
            <a:endParaRPr lang="en-CA"/>
          </a:p>
        </p:txBody>
      </p:sp>
      <p:pic>
        <p:nvPicPr>
          <p:cNvPr id="34" name="Picture 33" descr="A blue and black line art of a head with dots and points&#10;&#10;Description automatically generate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194" y="2351032"/>
            <a:ext cx="704850" cy="704850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1084773" y="2666999"/>
            <a:ext cx="7407601" cy="1015663"/>
            <a:chOff x="1020379" y="2859689"/>
            <a:chExt cx="7407601" cy="1015663"/>
          </a:xfrm>
        </p:grpSpPr>
        <p:sp>
          <p:nvSpPr>
            <p:cNvPr id="36" name="Rectangle: Rounded Corners 35"/>
            <p:cNvSpPr/>
            <p:nvPr/>
          </p:nvSpPr>
          <p:spPr>
            <a:xfrm>
              <a:off x="1020379" y="2861878"/>
              <a:ext cx="7094482" cy="70068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099205" y="2859689"/>
              <a:ext cx="7328775" cy="10156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spAutoFit/>
            </a:bodyPr>
            <a:lstStyle/>
            <a:p>
              <a:pPr marL="171450" indent="-171450">
                <a:buFont typeface="Wingdings" panose="05000000000000000000"/>
                <a:buChar char="ü"/>
              </a:pPr>
              <a:r>
                <a:rPr lang="en-US" sz="1200">
                  <a:solidFill>
                    <a:srgbClr val="0F0F0F"/>
                  </a:solidFill>
                  <a:cs typeface="Calibri" panose="020F0502020204030204"/>
                </a:rPr>
                <a:t>Inspired by the connectivity of neurons in the brain </a:t>
              </a:r>
              <a:endParaRPr lang="en-US"/>
            </a:p>
            <a:p>
              <a:pPr marL="171450" indent="-171450">
                <a:buFont typeface="Wingdings" panose="05000000000000000000"/>
                <a:buChar char="ü"/>
              </a:pPr>
              <a:r>
                <a:rPr lang="en-US" sz="1200">
                  <a:solidFill>
                    <a:srgbClr val="000000"/>
                  </a:solidFill>
                  <a:cs typeface="Calibri" panose="020F0502020204030204"/>
                </a:rPr>
                <a:t>Progressively captures features from low to high levels crucial to understand product structures in images</a:t>
              </a:r>
              <a:endParaRPr lang="en-US">
                <a:cs typeface="Calibri" panose="020F0502020204030204"/>
              </a:endParaRPr>
            </a:p>
            <a:p>
              <a:pPr marL="171450" indent="-171450">
                <a:buFont typeface="Wingdings" panose="05000000000000000000"/>
                <a:buChar char="ü"/>
              </a:pPr>
              <a:r>
                <a:rPr lang="en-US" sz="1200">
                  <a:solidFill>
                    <a:srgbClr val="000000"/>
                  </a:solidFill>
                  <a:cs typeface="Calibri" panose="020F0502020204030204"/>
                </a:rPr>
                <a:t>Utilizes convolutional filters for systematic image scanning to capture product details  </a:t>
              </a:r>
            </a:p>
            <a:p>
              <a:endParaRPr lang="en-US" sz="1200">
                <a:solidFill>
                  <a:srgbClr val="0F0F0F"/>
                </a:solidFill>
                <a:cs typeface="Calibri" panose="020F0502020204030204"/>
              </a:endParaRPr>
            </a:p>
            <a:p>
              <a:endParaRPr lang="en-US" sz="1200">
                <a:solidFill>
                  <a:srgbClr val="0F0F0F"/>
                </a:solidFill>
                <a:cs typeface="Calibri" panose="020F0502020204030204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1013044" y="2296573"/>
            <a:ext cx="3253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rgbClr val="0F0F0F"/>
                </a:solidFill>
                <a:ea typeface="+mn-lt"/>
                <a:cs typeface="+mn-lt"/>
              </a:rPr>
              <a:t>Designed for Image Related Tasks</a:t>
            </a:r>
            <a:endParaRPr lang="en-US" sz="1400" b="1">
              <a:solidFill>
                <a:srgbClr val="000000"/>
              </a:solidFill>
              <a:ea typeface="+mn-lt"/>
              <a:cs typeface="+mn-lt"/>
            </a:endParaRPr>
          </a:p>
        </p:txBody>
      </p:sp>
      <p:pic>
        <p:nvPicPr>
          <p:cNvPr id="45" name="Picture 44" descr="A blue and yellow symbol with arrows pointing to a square&#10;&#10;Description automatically generated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6363" y="3506514"/>
            <a:ext cx="571500" cy="561975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1855531" y="3790291"/>
            <a:ext cx="6314964" cy="289033"/>
            <a:chOff x="1799896" y="3974222"/>
            <a:chExt cx="6314964" cy="289033"/>
          </a:xfrm>
        </p:grpSpPr>
        <p:sp>
          <p:nvSpPr>
            <p:cNvPr id="47" name="Rectangle: Rounded Corners 46"/>
            <p:cNvSpPr/>
            <p:nvPr/>
          </p:nvSpPr>
          <p:spPr>
            <a:xfrm>
              <a:off x="1799896" y="3974222"/>
              <a:ext cx="6314964" cy="28903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920326" y="3974224"/>
              <a:ext cx="5798206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spAutoFit/>
            </a:bodyPr>
            <a:lstStyle/>
            <a:p>
              <a:pPr marL="171450" indent="-171450">
                <a:buFont typeface="Wingdings" panose="05000000000000000000"/>
                <a:buChar char="ü"/>
              </a:pPr>
              <a:r>
                <a:rPr lang="en-US" sz="1200">
                  <a:cs typeface="Calibri" panose="020F0502020204030204"/>
                </a:rPr>
                <a:t>Adaptable architecture can accommodate large and diverse datasets</a:t>
              </a:r>
              <a:endParaRPr lang="en-US">
                <a:cs typeface="Calibri" panose="020F0502020204030204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1780627" y="3486450"/>
            <a:ext cx="25532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rgbClr val="000000"/>
                </a:solidFill>
                <a:ea typeface="+mn-lt"/>
                <a:cs typeface="+mn-lt"/>
              </a:rPr>
              <a:t>Scalability and Variety</a:t>
            </a:r>
            <a:endParaRPr lang="en-CA" sz="140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3732" y="4131544"/>
            <a:ext cx="695325" cy="704850"/>
          </a:xfrm>
          <a:prstGeom prst="rect">
            <a:avLst/>
          </a:prstGeom>
        </p:spPr>
      </p:pic>
      <p:grpSp>
        <p:nvGrpSpPr>
          <p:cNvPr id="52" name="Group 51"/>
          <p:cNvGrpSpPr/>
          <p:nvPr/>
        </p:nvGrpSpPr>
        <p:grpSpPr>
          <a:xfrm>
            <a:off x="2492074" y="4509360"/>
            <a:ext cx="6998137" cy="1305033"/>
            <a:chOff x="2439275" y="4744980"/>
            <a:chExt cx="6998137" cy="1305033"/>
          </a:xfrm>
        </p:grpSpPr>
        <p:sp>
          <p:nvSpPr>
            <p:cNvPr id="53" name="Rectangle: Rounded Corners 52"/>
            <p:cNvSpPr/>
            <p:nvPr/>
          </p:nvSpPr>
          <p:spPr>
            <a:xfrm>
              <a:off x="2439275" y="4744980"/>
              <a:ext cx="6928069" cy="130503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526862" y="4821620"/>
              <a:ext cx="6910550" cy="120032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spAutoFit/>
            </a:bodyPr>
            <a:lstStyle/>
            <a:p>
              <a:pPr marL="171450" indent="-171450">
                <a:buFont typeface="Wingdings" panose="05000000000000000000"/>
                <a:buChar char="ü"/>
              </a:pPr>
              <a:r>
                <a:rPr lang="en-US" sz="1200">
                  <a:solidFill>
                    <a:srgbClr val="0F0F0F"/>
                  </a:solidFill>
                  <a:cs typeface="Calibri" panose="020F0502020204030204"/>
                </a:rPr>
                <a:t>Utilize small and local receptive fields to capture local patterns efficiently</a:t>
              </a:r>
              <a:endParaRPr lang="en-US"/>
            </a:p>
            <a:p>
              <a:pPr marL="171450" indent="-171450">
                <a:buFont typeface="Wingdings" panose="05000000000000000000"/>
                <a:buChar char="ü"/>
              </a:pPr>
              <a:r>
                <a:rPr lang="en-US" sz="1200">
                  <a:solidFill>
                    <a:srgbClr val="0F0F0F"/>
                  </a:solidFill>
                  <a:cs typeface="Calibri" panose="020F0502020204030204"/>
                </a:rPr>
                <a:t>Share weights across spatial locations reducing memory usage and computational requirements</a:t>
              </a:r>
            </a:p>
            <a:p>
              <a:pPr marL="171450" indent="-171450">
                <a:buFont typeface="Wingdings" panose="05000000000000000000"/>
                <a:buChar char="ü"/>
              </a:pPr>
              <a:r>
                <a:rPr lang="en-US" sz="1200">
                  <a:solidFill>
                    <a:srgbClr val="0F0F0F"/>
                  </a:solidFill>
                  <a:cs typeface="Calibri" panose="020F0502020204030204"/>
                </a:rPr>
                <a:t>Reduce spatial dimensions with pooling layers to enhance efficiency</a:t>
              </a:r>
            </a:p>
            <a:p>
              <a:pPr marL="171450" indent="-171450">
                <a:buFont typeface="Wingdings" panose="05000000000000000000"/>
                <a:buChar char="ü"/>
              </a:pPr>
              <a:r>
                <a:rPr lang="en-US" sz="1200">
                  <a:solidFill>
                    <a:srgbClr val="0F0F0F"/>
                  </a:solidFill>
                  <a:cs typeface="Calibri" panose="020F0502020204030204"/>
                </a:rPr>
                <a:t>Efficiently compute local interactions between pixels using convolutional operations</a:t>
              </a:r>
            </a:p>
            <a:p>
              <a:pPr marL="171450" indent="-171450">
                <a:buFont typeface="Wingdings" panose="05000000000000000000"/>
                <a:buChar char="ü"/>
              </a:pPr>
              <a:r>
                <a:rPr lang="en-US" sz="1200">
                  <a:solidFill>
                    <a:srgbClr val="0F0F0F"/>
                  </a:solidFill>
                  <a:cs typeface="Calibri" panose="020F0502020204030204"/>
                </a:rPr>
                <a:t>Can leverage pre-trained models for efficient feature extraction on new tasks</a:t>
              </a:r>
              <a:endParaRPr lang="en-US">
                <a:cs typeface="Calibri" panose="020F0502020204030204"/>
              </a:endParaRPr>
            </a:p>
            <a:p>
              <a:pPr marL="171450" indent="-171450">
                <a:buFont typeface="Wingdings" panose="05000000000000000000"/>
                <a:buChar char="ü"/>
              </a:pPr>
              <a:r>
                <a:rPr lang="en-US" sz="1200">
                  <a:solidFill>
                    <a:srgbClr val="0F0F0F"/>
                  </a:solidFill>
                  <a:cs typeface="Calibri" panose="020F0502020204030204"/>
                </a:rPr>
                <a:t>Can use specialized layers (batch normalization, dropout) for faster convergence and better generalization</a:t>
              </a:r>
              <a:endParaRPr lang="en-US">
                <a:cs typeface="Calibri" panose="020F0502020204030204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2484776" y="4189551"/>
            <a:ext cx="3089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rgbClr val="0F0F0F"/>
                </a:solidFill>
                <a:ea typeface="+mn-lt"/>
                <a:cs typeface="+mn-lt"/>
              </a:rPr>
              <a:t>Fast and Resource Efficient</a:t>
            </a:r>
            <a:endParaRPr lang="en-US" sz="1400" b="1">
              <a:cs typeface="Calibri" panose="020F0502020204030204"/>
            </a:endParaRPr>
          </a:p>
        </p:txBody>
      </p:sp>
      <p:pic>
        <p:nvPicPr>
          <p:cNvPr id="57" name="Picture 56" descr="A logo of a crown and ribbon&#10;&#10;Description automatically generated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1158" y="5898055"/>
            <a:ext cx="439355" cy="467163"/>
          </a:xfrm>
          <a:prstGeom prst="rect">
            <a:avLst/>
          </a:prstGeom>
        </p:spPr>
      </p:pic>
      <p:grpSp>
        <p:nvGrpSpPr>
          <p:cNvPr id="58" name="Group 57"/>
          <p:cNvGrpSpPr/>
          <p:nvPr/>
        </p:nvGrpSpPr>
        <p:grpSpPr>
          <a:xfrm>
            <a:off x="3454258" y="6187306"/>
            <a:ext cx="7144840" cy="698885"/>
            <a:chOff x="3280103" y="6409117"/>
            <a:chExt cx="7144840" cy="698885"/>
          </a:xfrm>
        </p:grpSpPr>
        <p:sp>
          <p:nvSpPr>
            <p:cNvPr id="59" name="Rectangle: Rounded Corners 58"/>
            <p:cNvSpPr/>
            <p:nvPr/>
          </p:nvSpPr>
          <p:spPr>
            <a:xfrm>
              <a:off x="3280103" y="6409117"/>
              <a:ext cx="7103240" cy="60434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365497" y="6461671"/>
              <a:ext cx="7059446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spAutoFit/>
            </a:bodyPr>
            <a:lstStyle/>
            <a:p>
              <a:pPr marL="171450" indent="-171450">
                <a:buFont typeface="Wingdings" panose="05000000000000000000"/>
                <a:buChar char="ü"/>
              </a:pPr>
              <a:r>
                <a:rPr lang="en-US" sz="1200">
                  <a:solidFill>
                    <a:srgbClr val="0F0F0F"/>
                  </a:solidFill>
                  <a:cs typeface="Calibri" panose="020F0502020204030204"/>
                </a:rPr>
                <a:t>Proven to be highly effective in tasks such as image recognition, object detection, medical image analysis </a:t>
              </a:r>
              <a:r>
                <a:rPr lang="en-US" sz="1200" err="1">
                  <a:solidFill>
                    <a:srgbClr val="0F0F0F"/>
                  </a:solidFill>
                  <a:cs typeface="Calibri" panose="020F0502020204030204"/>
                </a:rPr>
                <a:t>etc</a:t>
              </a:r>
              <a:endParaRPr lang="en-US"/>
            </a:p>
            <a:p>
              <a:pPr marL="171450" indent="-171450">
                <a:buFont typeface="Wingdings" panose="05000000000000000000"/>
                <a:buChar char="ü"/>
              </a:pPr>
              <a:r>
                <a:rPr lang="en-US" sz="1200">
                  <a:solidFill>
                    <a:srgbClr val="0F0F0F"/>
                  </a:solidFill>
                  <a:cs typeface="Calibri" panose="020F0502020204030204"/>
                </a:rPr>
                <a:t>Deployed in facial recognition, product recognition, and quality control in diverse</a:t>
              </a:r>
            </a:p>
            <a:p>
              <a:pPr marL="171450" indent="-171450">
                <a:buFont typeface="Wingdings" panose="05000000000000000000"/>
                <a:buChar char="ü"/>
              </a:pPr>
              <a:endParaRPr lang="en-US" sz="1200">
                <a:cs typeface="Calibri" panose="020F0502020204030204"/>
              </a:endParaRP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3454138" y="5883402"/>
            <a:ext cx="2788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rgbClr val="0F0F0F"/>
                </a:solidFill>
                <a:ea typeface="+mn-lt"/>
                <a:cs typeface="+mn-lt"/>
              </a:rPr>
              <a:t>Mature for Business Application</a:t>
            </a:r>
            <a:endParaRPr lang="en-CA" sz="1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85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3" grpId="0" animBg="1"/>
      <p:bldP spid="14" grpId="0" animBg="1"/>
      <p:bldP spid="32" grpId="0"/>
      <p:bldP spid="39" grpId="0"/>
      <p:bldP spid="50" grpId="0"/>
      <p:bldP spid="56" grpId="0"/>
      <p:bldP spid="6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4273" y="123337"/>
            <a:ext cx="9943577" cy="7530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600" b="1">
                <a:solidFill>
                  <a:schemeClr val="accent1"/>
                </a:solidFill>
                <a:cs typeface="Calibri" panose="020F0502020204030204"/>
              </a:rPr>
              <a:t>Model Validation and Evaluation-Classification </a:t>
            </a:r>
            <a:endParaRPr lang="en-US" sz="3600">
              <a:solidFill>
                <a:schemeClr val="accent1"/>
              </a:solidFill>
              <a:cs typeface="Calibri" panose="020F0502020204030204"/>
            </a:endParaRPr>
          </a:p>
          <a:p>
            <a:pPr algn="l"/>
            <a:endParaRPr lang="en-US" sz="3600" b="1">
              <a:solidFill>
                <a:srgbClr val="AA56AC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9433621" y="6521066"/>
            <a:ext cx="2743200" cy="365125"/>
          </a:xfrm>
        </p:spPr>
        <p:txBody>
          <a:bodyPr/>
          <a:lstStyle/>
          <a:p>
            <a:fld id="{D6B2386E-0645-40B8-AA05-A4D5801C18A8}" type="slidenum">
              <a:rPr lang="en-CA" smtClean="0"/>
              <a:t>8</a:t>
            </a:fld>
            <a:endParaRPr lang="en-CA"/>
          </a:p>
        </p:txBody>
      </p:sp>
      <p:sp>
        <p:nvSpPr>
          <p:cNvPr id="2" name="Freeform 2"/>
          <p:cNvSpPr/>
          <p:nvPr/>
        </p:nvSpPr>
        <p:spPr>
          <a:xfrm>
            <a:off x="10633435" y="14768"/>
            <a:ext cx="1558566" cy="365125"/>
          </a:xfrm>
          <a:custGeom>
            <a:avLst/>
            <a:gdLst/>
            <a:ahLst/>
            <a:cxnLst/>
            <a:rect l="l" t="t" r="r" b="b"/>
            <a:pathLst>
              <a:path w="2907839" h="696085">
                <a:moveTo>
                  <a:pt x="0" y="0"/>
                </a:moveTo>
                <a:lnTo>
                  <a:pt x="2907839" y="0"/>
                </a:lnTo>
                <a:lnTo>
                  <a:pt x="2907839" y="696085"/>
                </a:lnTo>
                <a:lnTo>
                  <a:pt x="0" y="6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8" name="TextBox 63"/>
          <p:cNvSpPr txBox="1"/>
          <p:nvPr/>
        </p:nvSpPr>
        <p:spPr>
          <a:xfrm>
            <a:off x="10819040" y="2533615"/>
            <a:ext cx="1252444" cy="111882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60"/>
              </a:lnSpc>
            </a:pPr>
            <a:endParaRPr sz="1600"/>
          </a:p>
        </p:txBody>
      </p:sp>
      <p:sp>
        <p:nvSpPr>
          <p:cNvPr id="57" name="Rectangle 56"/>
          <p:cNvSpPr/>
          <p:nvPr/>
        </p:nvSpPr>
        <p:spPr>
          <a:xfrm>
            <a:off x="-98020" y="-972"/>
            <a:ext cx="112097" cy="685218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Rectangle 58"/>
          <p:cNvSpPr/>
          <p:nvPr/>
        </p:nvSpPr>
        <p:spPr>
          <a:xfrm>
            <a:off x="4333" y="-3556"/>
            <a:ext cx="45719" cy="686069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0" name="Group 49"/>
          <p:cNvGrpSpPr/>
          <p:nvPr/>
        </p:nvGrpSpPr>
        <p:grpSpPr>
          <a:xfrm>
            <a:off x="393065" y="3000375"/>
            <a:ext cx="11229340" cy="3800475"/>
            <a:chOff x="619" y="4725"/>
            <a:chExt cx="17684" cy="5985"/>
          </a:xfrm>
        </p:grpSpPr>
        <p:sp>
          <p:nvSpPr>
            <p:cNvPr id="31" name="Rectangle: Rounded Corners 30"/>
            <p:cNvSpPr/>
            <p:nvPr/>
          </p:nvSpPr>
          <p:spPr>
            <a:xfrm>
              <a:off x="619" y="4950"/>
              <a:ext cx="17685" cy="57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1915" y="4725"/>
              <a:ext cx="16182" cy="5830"/>
              <a:chOff x="639506" y="1206583"/>
              <a:chExt cx="10065841" cy="3873567"/>
            </a:xfrm>
          </p:grpSpPr>
          <p:grpSp>
            <p:nvGrpSpPr>
              <p:cNvPr id="6" name="Group 2"/>
              <p:cNvGrpSpPr/>
              <p:nvPr/>
            </p:nvGrpSpPr>
            <p:grpSpPr>
              <a:xfrm>
                <a:off x="666983" y="2498255"/>
                <a:ext cx="1541469" cy="1284391"/>
                <a:chOff x="0" y="0"/>
                <a:chExt cx="812800" cy="812800"/>
              </a:xfrm>
            </p:grpSpPr>
            <p:sp>
              <p:nvSpPr>
                <p:cNvPr id="133" name="Freeform 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sq">
                  <a:solidFill>
                    <a:srgbClr val="ADBCBD"/>
                  </a:solidFill>
                  <a:prstDash val="sysDot"/>
                  <a:miter/>
                </a:ln>
              </p:spPr>
              <p:txBody>
                <a:bodyPr/>
                <a:lstStyle/>
                <a:p>
                  <a:endParaRPr lang="en-CA" sz="1600"/>
                </a:p>
              </p:txBody>
            </p:sp>
            <p:sp>
              <p:nvSpPr>
                <p:cNvPr id="134" name="TextBox 4"/>
                <p:cNvSpPr txBox="1"/>
                <p:nvPr/>
              </p:nvSpPr>
              <p:spPr>
                <a:xfrm>
                  <a:off x="76200" y="28575"/>
                  <a:ext cx="660400" cy="7080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60"/>
                    </a:lnSpc>
                  </a:pPr>
                  <a:endParaRPr sz="1600"/>
                </a:p>
              </p:txBody>
            </p:sp>
          </p:grpSp>
          <p:sp>
            <p:nvSpPr>
              <p:cNvPr id="7" name="Freeform 5"/>
              <p:cNvSpPr/>
              <p:nvPr/>
            </p:nvSpPr>
            <p:spPr>
              <a:xfrm>
                <a:off x="909259" y="2664000"/>
                <a:ext cx="1430471" cy="1190415"/>
              </a:xfrm>
              <a:custGeom>
                <a:avLst/>
                <a:gdLst/>
                <a:ahLst/>
                <a:cxnLst/>
                <a:rect l="l" t="t" r="r" b="b"/>
                <a:pathLst>
                  <a:path w="1777317" h="1775095">
                    <a:moveTo>
                      <a:pt x="0" y="0"/>
                    </a:moveTo>
                    <a:lnTo>
                      <a:pt x="1777317" y="0"/>
                    </a:lnTo>
                    <a:lnTo>
                      <a:pt x="1777317" y="1775095"/>
                    </a:lnTo>
                    <a:lnTo>
                      <a:pt x="0" y="177509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>
                  <a:alphaModFix amt="35000"/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CA" sz="1600"/>
              </a:p>
            </p:txBody>
          </p:sp>
          <p:sp>
            <p:nvSpPr>
              <p:cNvPr id="8" name="Freeform 6"/>
              <p:cNvSpPr/>
              <p:nvPr/>
            </p:nvSpPr>
            <p:spPr>
              <a:xfrm>
                <a:off x="2888459" y="2664000"/>
                <a:ext cx="1430471" cy="1190415"/>
              </a:xfrm>
              <a:custGeom>
                <a:avLst/>
                <a:gdLst/>
                <a:ahLst/>
                <a:cxnLst/>
                <a:rect l="l" t="t" r="r" b="b"/>
                <a:pathLst>
                  <a:path w="1777317" h="1775095">
                    <a:moveTo>
                      <a:pt x="0" y="0"/>
                    </a:moveTo>
                    <a:lnTo>
                      <a:pt x="1777317" y="0"/>
                    </a:lnTo>
                    <a:lnTo>
                      <a:pt x="1777317" y="1775095"/>
                    </a:lnTo>
                    <a:lnTo>
                      <a:pt x="0" y="177509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>
                  <a:alphaModFix amt="35000"/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CA" sz="1600"/>
              </a:p>
            </p:txBody>
          </p:sp>
          <p:grpSp>
            <p:nvGrpSpPr>
              <p:cNvPr id="9" name="Group 7"/>
              <p:cNvGrpSpPr/>
              <p:nvPr/>
            </p:nvGrpSpPr>
            <p:grpSpPr>
              <a:xfrm>
                <a:off x="2664027" y="2498255"/>
                <a:ext cx="1541469" cy="1284391"/>
                <a:chOff x="0" y="0"/>
                <a:chExt cx="812800" cy="812800"/>
              </a:xfrm>
            </p:grpSpPr>
            <p:sp>
              <p:nvSpPr>
                <p:cNvPr id="131" name="Freeform 8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sq">
                  <a:solidFill>
                    <a:srgbClr val="ADBCBD"/>
                  </a:solidFill>
                  <a:prstDash val="sysDot"/>
                  <a:miter/>
                </a:ln>
              </p:spPr>
              <p:txBody>
                <a:bodyPr/>
                <a:lstStyle/>
                <a:p>
                  <a:endParaRPr lang="en-CA" sz="1600"/>
                </a:p>
              </p:txBody>
            </p:sp>
            <p:sp>
              <p:nvSpPr>
                <p:cNvPr id="132" name="TextBox 9"/>
                <p:cNvSpPr txBox="1"/>
                <p:nvPr/>
              </p:nvSpPr>
              <p:spPr>
                <a:xfrm>
                  <a:off x="76200" y="28575"/>
                  <a:ext cx="660400" cy="7080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60"/>
                    </a:lnSpc>
                  </a:pPr>
                  <a:endParaRPr sz="1600"/>
                </a:p>
              </p:txBody>
            </p:sp>
          </p:grpSp>
          <p:grpSp>
            <p:nvGrpSpPr>
              <p:cNvPr id="10" name="Group 10"/>
              <p:cNvGrpSpPr/>
              <p:nvPr/>
            </p:nvGrpSpPr>
            <p:grpSpPr>
              <a:xfrm>
                <a:off x="871807" y="2644838"/>
                <a:ext cx="1168926" cy="973978"/>
                <a:chOff x="0" y="0"/>
                <a:chExt cx="812800" cy="812800"/>
              </a:xfrm>
            </p:grpSpPr>
            <p:sp>
              <p:nvSpPr>
                <p:cNvPr id="129" name="Freeform 1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BFAF"/>
                </a:solidFill>
              </p:spPr>
              <p:txBody>
                <a:bodyPr/>
                <a:lstStyle/>
                <a:p>
                  <a:endParaRPr lang="en-CA" sz="1600"/>
                </a:p>
              </p:txBody>
            </p:sp>
            <p:sp>
              <p:nvSpPr>
                <p:cNvPr id="130" name="TextBox 12"/>
                <p:cNvSpPr txBox="1"/>
                <p:nvPr/>
              </p:nvSpPr>
              <p:spPr>
                <a:xfrm>
                  <a:off x="76200" y="28575"/>
                  <a:ext cx="660400" cy="7080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60"/>
                    </a:lnSpc>
                  </a:pPr>
                  <a:endParaRPr sz="1600"/>
                </a:p>
              </p:txBody>
            </p:sp>
          </p:grpSp>
          <p:grpSp>
            <p:nvGrpSpPr>
              <p:cNvPr id="11" name="Group 13"/>
              <p:cNvGrpSpPr/>
              <p:nvPr/>
            </p:nvGrpSpPr>
            <p:grpSpPr>
              <a:xfrm>
                <a:off x="2868851" y="2644838"/>
                <a:ext cx="1168926" cy="973978"/>
                <a:chOff x="0" y="0"/>
                <a:chExt cx="812800" cy="812800"/>
              </a:xfrm>
            </p:grpSpPr>
            <p:sp>
              <p:nvSpPr>
                <p:cNvPr id="127" name="Freeform 1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AB00"/>
                </a:solidFill>
              </p:spPr>
              <p:txBody>
                <a:bodyPr/>
                <a:lstStyle/>
                <a:p>
                  <a:endParaRPr lang="en-CA" sz="1600"/>
                </a:p>
              </p:txBody>
            </p:sp>
            <p:sp>
              <p:nvSpPr>
                <p:cNvPr id="128" name="TextBox 15"/>
                <p:cNvSpPr txBox="1"/>
                <p:nvPr/>
              </p:nvSpPr>
              <p:spPr>
                <a:xfrm>
                  <a:off x="76200" y="28575"/>
                  <a:ext cx="660400" cy="7080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60"/>
                    </a:lnSpc>
                  </a:pPr>
                  <a:endParaRPr sz="1600"/>
                </a:p>
              </p:txBody>
            </p:sp>
          </p:grpSp>
          <p:grpSp>
            <p:nvGrpSpPr>
              <p:cNvPr id="13" name="Group 16"/>
              <p:cNvGrpSpPr/>
              <p:nvPr/>
            </p:nvGrpSpPr>
            <p:grpSpPr>
              <a:xfrm>
                <a:off x="1315117" y="2419792"/>
                <a:ext cx="148819" cy="164607"/>
                <a:chOff x="0" y="-47625"/>
                <a:chExt cx="164961" cy="218984"/>
              </a:xfrm>
            </p:grpSpPr>
            <p:sp>
              <p:nvSpPr>
                <p:cNvPr id="125" name="Freeform 17"/>
                <p:cNvSpPr/>
                <p:nvPr/>
              </p:nvSpPr>
              <p:spPr>
                <a:xfrm>
                  <a:off x="0" y="0"/>
                  <a:ext cx="164961" cy="171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961" h="171359">
                      <a:moveTo>
                        <a:pt x="0" y="0"/>
                      </a:moveTo>
                      <a:lnTo>
                        <a:pt x="164961" y="0"/>
                      </a:lnTo>
                      <a:lnTo>
                        <a:pt x="164961" y="171359"/>
                      </a:lnTo>
                      <a:lnTo>
                        <a:pt x="0" y="171359"/>
                      </a:lnTo>
                      <a:close/>
                    </a:path>
                  </a:pathLst>
                </a:custGeom>
                <a:solidFill>
                  <a:srgbClr val="F8FAFB"/>
                </a:solidFill>
              </p:spPr>
              <p:txBody>
                <a:bodyPr/>
                <a:lstStyle/>
                <a:p>
                  <a:endParaRPr lang="en-CA" sz="1600"/>
                </a:p>
              </p:txBody>
            </p:sp>
            <p:sp>
              <p:nvSpPr>
                <p:cNvPr id="126" name="TextBox 18"/>
                <p:cNvSpPr txBox="1"/>
                <p:nvPr/>
              </p:nvSpPr>
              <p:spPr>
                <a:xfrm>
                  <a:off x="0" y="-47625"/>
                  <a:ext cx="164961" cy="21898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60"/>
                    </a:lnSpc>
                  </a:pPr>
                  <a:endParaRPr sz="1600"/>
                </a:p>
              </p:txBody>
            </p:sp>
          </p:grpSp>
          <p:grpSp>
            <p:nvGrpSpPr>
              <p:cNvPr id="14" name="Group 19"/>
              <p:cNvGrpSpPr/>
              <p:nvPr/>
            </p:nvGrpSpPr>
            <p:grpSpPr>
              <a:xfrm>
                <a:off x="3327494" y="2419792"/>
                <a:ext cx="148819" cy="164607"/>
                <a:chOff x="0" y="-47625"/>
                <a:chExt cx="164961" cy="218984"/>
              </a:xfrm>
            </p:grpSpPr>
            <p:sp>
              <p:nvSpPr>
                <p:cNvPr id="123" name="Freeform 20"/>
                <p:cNvSpPr/>
                <p:nvPr/>
              </p:nvSpPr>
              <p:spPr>
                <a:xfrm>
                  <a:off x="0" y="0"/>
                  <a:ext cx="164961" cy="171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961" h="171359">
                      <a:moveTo>
                        <a:pt x="0" y="0"/>
                      </a:moveTo>
                      <a:lnTo>
                        <a:pt x="164961" y="0"/>
                      </a:lnTo>
                      <a:lnTo>
                        <a:pt x="164961" y="171359"/>
                      </a:lnTo>
                      <a:lnTo>
                        <a:pt x="0" y="171359"/>
                      </a:lnTo>
                      <a:close/>
                    </a:path>
                  </a:pathLst>
                </a:custGeom>
                <a:solidFill>
                  <a:srgbClr val="F7F9FA"/>
                </a:solidFill>
              </p:spPr>
              <p:txBody>
                <a:bodyPr/>
                <a:lstStyle/>
                <a:p>
                  <a:endParaRPr lang="en-CA" sz="1600"/>
                </a:p>
              </p:txBody>
            </p:sp>
            <p:sp>
              <p:nvSpPr>
                <p:cNvPr id="124" name="TextBox 21"/>
                <p:cNvSpPr txBox="1"/>
                <p:nvPr/>
              </p:nvSpPr>
              <p:spPr>
                <a:xfrm>
                  <a:off x="0" y="-47625"/>
                  <a:ext cx="164961" cy="21898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60"/>
                    </a:lnSpc>
                  </a:pPr>
                  <a:endParaRPr sz="1600"/>
                </a:p>
              </p:txBody>
            </p:sp>
          </p:grpSp>
          <p:sp>
            <p:nvSpPr>
              <p:cNvPr id="15" name="AutoShape 22"/>
              <p:cNvSpPr/>
              <p:nvPr/>
            </p:nvSpPr>
            <p:spPr>
              <a:xfrm flipV="1">
                <a:off x="1479268" y="1820603"/>
                <a:ext cx="0" cy="703203"/>
              </a:xfrm>
              <a:prstGeom prst="line">
                <a:avLst/>
              </a:prstGeom>
              <a:ln w="38100" cap="flat">
                <a:solidFill>
                  <a:srgbClr val="ADBCBD"/>
                </a:solidFill>
                <a:prstDash val="sysDot"/>
                <a:headEnd type="none" w="sm" len="sm"/>
                <a:tailEnd type="oval" w="lg" len="lg"/>
              </a:ln>
            </p:spPr>
            <p:txBody>
              <a:bodyPr/>
              <a:lstStyle/>
              <a:p>
                <a:endParaRPr lang="en-CA" sz="1600"/>
              </a:p>
            </p:txBody>
          </p:sp>
          <p:sp>
            <p:nvSpPr>
              <p:cNvPr id="16" name="AutoShape 23"/>
              <p:cNvSpPr/>
              <p:nvPr/>
            </p:nvSpPr>
            <p:spPr>
              <a:xfrm flipV="1">
                <a:off x="3491645" y="1820603"/>
                <a:ext cx="0" cy="703203"/>
              </a:xfrm>
              <a:prstGeom prst="line">
                <a:avLst/>
              </a:prstGeom>
              <a:ln w="38100" cap="flat">
                <a:solidFill>
                  <a:srgbClr val="ADBCBD"/>
                </a:solidFill>
                <a:prstDash val="sysDot"/>
                <a:headEnd type="none" w="sm" len="sm"/>
                <a:tailEnd type="oval" w="lg" len="lg"/>
              </a:ln>
            </p:spPr>
            <p:txBody>
              <a:bodyPr/>
              <a:lstStyle/>
              <a:p>
                <a:endParaRPr lang="en-CA" sz="1600"/>
              </a:p>
            </p:txBody>
          </p:sp>
          <p:grpSp>
            <p:nvGrpSpPr>
              <p:cNvPr id="17" name="Group 24"/>
              <p:cNvGrpSpPr/>
              <p:nvPr/>
            </p:nvGrpSpPr>
            <p:grpSpPr>
              <a:xfrm>
                <a:off x="4662834" y="2498255"/>
                <a:ext cx="1541469" cy="1284391"/>
                <a:chOff x="0" y="0"/>
                <a:chExt cx="812800" cy="812800"/>
              </a:xfrm>
            </p:grpSpPr>
            <p:sp>
              <p:nvSpPr>
                <p:cNvPr id="121" name="Freeform 25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sq">
                  <a:solidFill>
                    <a:srgbClr val="ADBCBD"/>
                  </a:solidFill>
                  <a:prstDash val="sysDot"/>
                  <a:miter/>
                </a:ln>
              </p:spPr>
              <p:txBody>
                <a:bodyPr/>
                <a:lstStyle/>
                <a:p>
                  <a:endParaRPr lang="en-CA" sz="1600"/>
                </a:p>
              </p:txBody>
            </p:sp>
            <p:sp>
              <p:nvSpPr>
                <p:cNvPr id="122" name="TextBox 26"/>
                <p:cNvSpPr txBox="1"/>
                <p:nvPr/>
              </p:nvSpPr>
              <p:spPr>
                <a:xfrm>
                  <a:off x="76200" y="28575"/>
                  <a:ext cx="660400" cy="7080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60"/>
                    </a:lnSpc>
                  </a:pPr>
                  <a:endParaRPr sz="1600"/>
                </a:p>
              </p:txBody>
            </p:sp>
          </p:grpSp>
          <p:grpSp>
            <p:nvGrpSpPr>
              <p:cNvPr id="18" name="Group 27"/>
              <p:cNvGrpSpPr/>
              <p:nvPr/>
            </p:nvGrpSpPr>
            <p:grpSpPr>
              <a:xfrm>
                <a:off x="4867657" y="2644838"/>
                <a:ext cx="1168926" cy="973978"/>
                <a:chOff x="0" y="0"/>
                <a:chExt cx="812800" cy="812800"/>
              </a:xfrm>
            </p:grpSpPr>
            <p:sp>
              <p:nvSpPr>
                <p:cNvPr id="119" name="Freeform 28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8E4881"/>
                </a:solidFill>
              </p:spPr>
              <p:txBody>
                <a:bodyPr/>
                <a:lstStyle/>
                <a:p>
                  <a:endParaRPr lang="en-CA" sz="1600"/>
                </a:p>
              </p:txBody>
            </p:sp>
            <p:sp>
              <p:nvSpPr>
                <p:cNvPr id="120" name="TextBox 29"/>
                <p:cNvSpPr txBox="1"/>
                <p:nvPr/>
              </p:nvSpPr>
              <p:spPr>
                <a:xfrm>
                  <a:off x="76200" y="28575"/>
                  <a:ext cx="660400" cy="7080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60"/>
                    </a:lnSpc>
                  </a:pPr>
                  <a:endParaRPr sz="1600"/>
                </a:p>
              </p:txBody>
            </p:sp>
          </p:grpSp>
          <p:grpSp>
            <p:nvGrpSpPr>
              <p:cNvPr id="19" name="Group 30"/>
              <p:cNvGrpSpPr/>
              <p:nvPr/>
            </p:nvGrpSpPr>
            <p:grpSpPr>
              <a:xfrm>
                <a:off x="5310968" y="2419792"/>
                <a:ext cx="148819" cy="164607"/>
                <a:chOff x="0" y="-47625"/>
                <a:chExt cx="164961" cy="218984"/>
              </a:xfrm>
            </p:grpSpPr>
            <p:sp>
              <p:nvSpPr>
                <p:cNvPr id="117" name="Freeform 31"/>
                <p:cNvSpPr/>
                <p:nvPr/>
              </p:nvSpPr>
              <p:spPr>
                <a:xfrm>
                  <a:off x="0" y="0"/>
                  <a:ext cx="164961" cy="171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961" h="171359">
                      <a:moveTo>
                        <a:pt x="0" y="0"/>
                      </a:moveTo>
                      <a:lnTo>
                        <a:pt x="164961" y="0"/>
                      </a:lnTo>
                      <a:lnTo>
                        <a:pt x="164961" y="171359"/>
                      </a:lnTo>
                      <a:lnTo>
                        <a:pt x="0" y="171359"/>
                      </a:lnTo>
                      <a:close/>
                    </a:path>
                  </a:pathLst>
                </a:custGeom>
                <a:solidFill>
                  <a:srgbClr val="F6F9FB"/>
                </a:solidFill>
              </p:spPr>
              <p:txBody>
                <a:bodyPr/>
                <a:lstStyle/>
                <a:p>
                  <a:endParaRPr lang="en-CA" sz="1600"/>
                </a:p>
              </p:txBody>
            </p:sp>
            <p:sp>
              <p:nvSpPr>
                <p:cNvPr id="118" name="TextBox 32"/>
                <p:cNvSpPr txBox="1"/>
                <p:nvPr/>
              </p:nvSpPr>
              <p:spPr>
                <a:xfrm>
                  <a:off x="0" y="-47625"/>
                  <a:ext cx="164961" cy="21898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60"/>
                    </a:lnSpc>
                  </a:pPr>
                  <a:endParaRPr sz="1600"/>
                </a:p>
              </p:txBody>
            </p:sp>
          </p:grpSp>
          <p:grpSp>
            <p:nvGrpSpPr>
              <p:cNvPr id="20" name="Group 33"/>
              <p:cNvGrpSpPr/>
              <p:nvPr/>
            </p:nvGrpSpPr>
            <p:grpSpPr>
              <a:xfrm>
                <a:off x="6658912" y="2498255"/>
                <a:ext cx="1541469" cy="1284391"/>
                <a:chOff x="0" y="0"/>
                <a:chExt cx="812800" cy="812800"/>
              </a:xfrm>
            </p:grpSpPr>
            <p:sp>
              <p:nvSpPr>
                <p:cNvPr id="115" name="Freeform 3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sq">
                  <a:solidFill>
                    <a:srgbClr val="ADBCBD"/>
                  </a:solidFill>
                  <a:prstDash val="sysDot"/>
                  <a:miter/>
                </a:ln>
              </p:spPr>
              <p:txBody>
                <a:bodyPr/>
                <a:lstStyle/>
                <a:p>
                  <a:endParaRPr lang="en-CA" sz="1600"/>
                </a:p>
              </p:txBody>
            </p:sp>
            <p:sp>
              <p:nvSpPr>
                <p:cNvPr id="116" name="TextBox 35"/>
                <p:cNvSpPr txBox="1"/>
                <p:nvPr/>
              </p:nvSpPr>
              <p:spPr>
                <a:xfrm>
                  <a:off x="76200" y="28575"/>
                  <a:ext cx="660400" cy="7080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60"/>
                    </a:lnSpc>
                  </a:pPr>
                  <a:endParaRPr sz="1600"/>
                </a:p>
              </p:txBody>
            </p:sp>
          </p:grpSp>
          <p:sp>
            <p:nvSpPr>
              <p:cNvPr id="21" name="Freeform 36"/>
              <p:cNvSpPr/>
              <p:nvPr/>
            </p:nvSpPr>
            <p:spPr>
              <a:xfrm>
                <a:off x="6879069" y="2664000"/>
                <a:ext cx="1430471" cy="1190415"/>
              </a:xfrm>
              <a:custGeom>
                <a:avLst/>
                <a:gdLst/>
                <a:ahLst/>
                <a:cxnLst/>
                <a:rect l="l" t="t" r="r" b="b"/>
                <a:pathLst>
                  <a:path w="1777317" h="1775095">
                    <a:moveTo>
                      <a:pt x="0" y="0"/>
                    </a:moveTo>
                    <a:lnTo>
                      <a:pt x="1777317" y="0"/>
                    </a:lnTo>
                    <a:lnTo>
                      <a:pt x="1777317" y="1775095"/>
                    </a:lnTo>
                    <a:lnTo>
                      <a:pt x="0" y="177509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>
                  <a:alphaModFix amt="35000"/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CA" sz="1600"/>
              </a:p>
            </p:txBody>
          </p:sp>
          <p:grpSp>
            <p:nvGrpSpPr>
              <p:cNvPr id="22" name="Group 37"/>
              <p:cNvGrpSpPr/>
              <p:nvPr/>
            </p:nvGrpSpPr>
            <p:grpSpPr>
              <a:xfrm>
                <a:off x="6863736" y="2644838"/>
                <a:ext cx="1168926" cy="973978"/>
                <a:chOff x="0" y="0"/>
                <a:chExt cx="812800" cy="812800"/>
              </a:xfrm>
            </p:grpSpPr>
            <p:sp>
              <p:nvSpPr>
                <p:cNvPr id="113" name="Freeform 38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88E49"/>
                </a:solidFill>
              </p:spPr>
              <p:txBody>
                <a:bodyPr/>
                <a:lstStyle/>
                <a:p>
                  <a:endParaRPr lang="en-CA" sz="1600"/>
                </a:p>
              </p:txBody>
            </p:sp>
            <p:sp>
              <p:nvSpPr>
                <p:cNvPr id="114" name="TextBox 39"/>
                <p:cNvSpPr txBox="1"/>
                <p:nvPr/>
              </p:nvSpPr>
              <p:spPr>
                <a:xfrm>
                  <a:off x="76200" y="28575"/>
                  <a:ext cx="660400" cy="7080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60"/>
                    </a:lnSpc>
                  </a:pPr>
                  <a:endParaRPr sz="1600"/>
                </a:p>
              </p:txBody>
            </p:sp>
          </p:grpSp>
          <p:grpSp>
            <p:nvGrpSpPr>
              <p:cNvPr id="23" name="Group 40"/>
              <p:cNvGrpSpPr/>
              <p:nvPr/>
            </p:nvGrpSpPr>
            <p:grpSpPr>
              <a:xfrm>
                <a:off x="7307046" y="2419792"/>
                <a:ext cx="148819" cy="164607"/>
                <a:chOff x="0" y="-47625"/>
                <a:chExt cx="164961" cy="218984"/>
              </a:xfrm>
            </p:grpSpPr>
            <p:sp>
              <p:nvSpPr>
                <p:cNvPr id="111" name="Freeform 41"/>
                <p:cNvSpPr/>
                <p:nvPr/>
              </p:nvSpPr>
              <p:spPr>
                <a:xfrm>
                  <a:off x="0" y="0"/>
                  <a:ext cx="164961" cy="171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961" h="171359">
                      <a:moveTo>
                        <a:pt x="0" y="0"/>
                      </a:moveTo>
                      <a:lnTo>
                        <a:pt x="164961" y="0"/>
                      </a:lnTo>
                      <a:lnTo>
                        <a:pt x="164961" y="171359"/>
                      </a:lnTo>
                      <a:lnTo>
                        <a:pt x="0" y="171359"/>
                      </a:lnTo>
                      <a:close/>
                    </a:path>
                  </a:pathLst>
                </a:custGeom>
                <a:solidFill>
                  <a:srgbClr val="F1F7F9"/>
                </a:solidFill>
              </p:spPr>
              <p:txBody>
                <a:bodyPr/>
                <a:lstStyle/>
                <a:p>
                  <a:endParaRPr lang="en-CA" sz="1600"/>
                </a:p>
              </p:txBody>
            </p:sp>
            <p:sp>
              <p:nvSpPr>
                <p:cNvPr id="112" name="TextBox 42"/>
                <p:cNvSpPr txBox="1"/>
                <p:nvPr/>
              </p:nvSpPr>
              <p:spPr>
                <a:xfrm>
                  <a:off x="0" y="-47625"/>
                  <a:ext cx="164961" cy="21898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60"/>
                    </a:lnSpc>
                  </a:pPr>
                  <a:endParaRPr sz="1600"/>
                </a:p>
              </p:txBody>
            </p:sp>
          </p:grpSp>
          <p:grpSp>
            <p:nvGrpSpPr>
              <p:cNvPr id="24" name="Group 43"/>
              <p:cNvGrpSpPr/>
              <p:nvPr/>
            </p:nvGrpSpPr>
            <p:grpSpPr>
              <a:xfrm>
                <a:off x="8652680" y="2498255"/>
                <a:ext cx="1541469" cy="1284391"/>
                <a:chOff x="0" y="0"/>
                <a:chExt cx="812800" cy="812800"/>
              </a:xfrm>
            </p:grpSpPr>
            <p:sp>
              <p:nvSpPr>
                <p:cNvPr id="109" name="Freeform 4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sq">
                  <a:solidFill>
                    <a:srgbClr val="ADBCBD"/>
                  </a:solidFill>
                  <a:prstDash val="sysDot"/>
                  <a:miter/>
                </a:ln>
              </p:spPr>
              <p:txBody>
                <a:bodyPr/>
                <a:lstStyle/>
                <a:p>
                  <a:endParaRPr lang="en-CA" sz="1600"/>
                </a:p>
              </p:txBody>
            </p:sp>
            <p:sp>
              <p:nvSpPr>
                <p:cNvPr id="110" name="TextBox 45"/>
                <p:cNvSpPr txBox="1"/>
                <p:nvPr/>
              </p:nvSpPr>
              <p:spPr>
                <a:xfrm>
                  <a:off x="76200" y="28575"/>
                  <a:ext cx="660400" cy="7080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60"/>
                    </a:lnSpc>
                  </a:pPr>
                  <a:endParaRPr sz="1600"/>
                </a:p>
              </p:txBody>
            </p:sp>
          </p:grpSp>
          <p:grpSp>
            <p:nvGrpSpPr>
              <p:cNvPr id="25" name="Group 46"/>
              <p:cNvGrpSpPr/>
              <p:nvPr/>
            </p:nvGrpSpPr>
            <p:grpSpPr>
              <a:xfrm>
                <a:off x="8857504" y="2644838"/>
                <a:ext cx="1168926" cy="973978"/>
                <a:chOff x="0" y="0"/>
                <a:chExt cx="812800" cy="812800"/>
              </a:xfrm>
            </p:grpSpPr>
            <p:sp>
              <p:nvSpPr>
                <p:cNvPr id="107" name="Freeform 47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B43838"/>
                </a:solidFill>
              </p:spPr>
              <p:txBody>
                <a:bodyPr/>
                <a:lstStyle/>
                <a:p>
                  <a:endParaRPr lang="en-CA" sz="1600"/>
                </a:p>
              </p:txBody>
            </p:sp>
            <p:sp>
              <p:nvSpPr>
                <p:cNvPr id="108" name="TextBox 48"/>
                <p:cNvSpPr txBox="1"/>
                <p:nvPr/>
              </p:nvSpPr>
              <p:spPr>
                <a:xfrm>
                  <a:off x="76200" y="28575"/>
                  <a:ext cx="660400" cy="7080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60"/>
                    </a:lnSpc>
                  </a:pPr>
                  <a:endParaRPr sz="1600"/>
                </a:p>
              </p:txBody>
            </p:sp>
          </p:grpSp>
          <p:grpSp>
            <p:nvGrpSpPr>
              <p:cNvPr id="26" name="Group 49"/>
              <p:cNvGrpSpPr/>
              <p:nvPr/>
            </p:nvGrpSpPr>
            <p:grpSpPr>
              <a:xfrm>
                <a:off x="9300814" y="2419792"/>
                <a:ext cx="148819" cy="164607"/>
                <a:chOff x="0" y="-47625"/>
                <a:chExt cx="164961" cy="218984"/>
              </a:xfrm>
            </p:grpSpPr>
            <p:sp>
              <p:nvSpPr>
                <p:cNvPr id="105" name="Freeform 50"/>
                <p:cNvSpPr/>
                <p:nvPr/>
              </p:nvSpPr>
              <p:spPr>
                <a:xfrm>
                  <a:off x="0" y="0"/>
                  <a:ext cx="164961" cy="171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961" h="171359">
                      <a:moveTo>
                        <a:pt x="0" y="0"/>
                      </a:moveTo>
                      <a:lnTo>
                        <a:pt x="164961" y="0"/>
                      </a:lnTo>
                      <a:lnTo>
                        <a:pt x="164961" y="171359"/>
                      </a:lnTo>
                      <a:lnTo>
                        <a:pt x="0" y="171359"/>
                      </a:lnTo>
                      <a:close/>
                    </a:path>
                  </a:pathLst>
                </a:custGeom>
                <a:solidFill>
                  <a:srgbClr val="ECF4F7"/>
                </a:solidFill>
              </p:spPr>
              <p:txBody>
                <a:bodyPr/>
                <a:lstStyle/>
                <a:p>
                  <a:endParaRPr lang="en-CA" sz="1600"/>
                </a:p>
              </p:txBody>
            </p:sp>
            <p:sp>
              <p:nvSpPr>
                <p:cNvPr id="106" name="TextBox 51"/>
                <p:cNvSpPr txBox="1"/>
                <p:nvPr/>
              </p:nvSpPr>
              <p:spPr>
                <a:xfrm>
                  <a:off x="0" y="-47625"/>
                  <a:ext cx="164961" cy="21898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60"/>
                    </a:lnSpc>
                  </a:pPr>
                  <a:endParaRPr sz="1600"/>
                </a:p>
              </p:txBody>
            </p:sp>
          </p:grpSp>
          <p:sp>
            <p:nvSpPr>
              <p:cNvPr id="33" name="Freeform 70"/>
              <p:cNvSpPr/>
              <p:nvPr/>
            </p:nvSpPr>
            <p:spPr>
              <a:xfrm>
                <a:off x="4883764" y="2664000"/>
                <a:ext cx="1430471" cy="1190415"/>
              </a:xfrm>
              <a:custGeom>
                <a:avLst/>
                <a:gdLst/>
                <a:ahLst/>
                <a:cxnLst/>
                <a:rect l="l" t="t" r="r" b="b"/>
                <a:pathLst>
                  <a:path w="1777317" h="1775095">
                    <a:moveTo>
                      <a:pt x="0" y="0"/>
                    </a:moveTo>
                    <a:lnTo>
                      <a:pt x="1777317" y="0"/>
                    </a:lnTo>
                    <a:lnTo>
                      <a:pt x="1777317" y="1775095"/>
                    </a:lnTo>
                    <a:lnTo>
                      <a:pt x="0" y="177509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>
                  <a:alphaModFix amt="35000"/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CA" sz="1600"/>
              </a:p>
            </p:txBody>
          </p:sp>
          <p:sp>
            <p:nvSpPr>
              <p:cNvPr id="34" name="Freeform 71"/>
              <p:cNvSpPr/>
              <p:nvPr/>
            </p:nvSpPr>
            <p:spPr>
              <a:xfrm rot="16223999">
                <a:off x="376744" y="2737281"/>
                <a:ext cx="1329024" cy="803499"/>
              </a:xfrm>
              <a:custGeom>
                <a:avLst/>
                <a:gdLst/>
                <a:ahLst/>
                <a:cxnLst/>
                <a:rect l="l" t="t" r="r" b="b"/>
                <a:pathLst>
                  <a:path w="1981783" h="998323">
                    <a:moveTo>
                      <a:pt x="0" y="0"/>
                    </a:moveTo>
                    <a:lnTo>
                      <a:pt x="1981783" y="0"/>
                    </a:lnTo>
                    <a:lnTo>
                      <a:pt x="1981783" y="998323"/>
                    </a:lnTo>
                    <a:lnTo>
                      <a:pt x="0" y="99832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CA" sz="1600"/>
              </a:p>
            </p:txBody>
          </p:sp>
          <p:sp>
            <p:nvSpPr>
              <p:cNvPr id="35" name="Freeform 72"/>
              <p:cNvSpPr/>
              <p:nvPr/>
            </p:nvSpPr>
            <p:spPr>
              <a:xfrm rot="16223999">
                <a:off x="2373788" y="2737281"/>
                <a:ext cx="1329024" cy="803499"/>
              </a:xfrm>
              <a:custGeom>
                <a:avLst/>
                <a:gdLst/>
                <a:ahLst/>
                <a:cxnLst/>
                <a:rect l="l" t="t" r="r" b="b"/>
                <a:pathLst>
                  <a:path w="1981783" h="998323">
                    <a:moveTo>
                      <a:pt x="0" y="0"/>
                    </a:moveTo>
                    <a:lnTo>
                      <a:pt x="1981783" y="0"/>
                    </a:lnTo>
                    <a:lnTo>
                      <a:pt x="1981783" y="998323"/>
                    </a:lnTo>
                    <a:lnTo>
                      <a:pt x="0" y="99832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CA" sz="1600"/>
              </a:p>
            </p:txBody>
          </p:sp>
          <p:sp>
            <p:nvSpPr>
              <p:cNvPr id="36" name="Freeform 73"/>
              <p:cNvSpPr/>
              <p:nvPr/>
            </p:nvSpPr>
            <p:spPr>
              <a:xfrm rot="16223999">
                <a:off x="4372595" y="2737281"/>
                <a:ext cx="1329024" cy="803499"/>
              </a:xfrm>
              <a:custGeom>
                <a:avLst/>
                <a:gdLst/>
                <a:ahLst/>
                <a:cxnLst/>
                <a:rect l="l" t="t" r="r" b="b"/>
                <a:pathLst>
                  <a:path w="1981783" h="998323">
                    <a:moveTo>
                      <a:pt x="0" y="0"/>
                    </a:moveTo>
                    <a:lnTo>
                      <a:pt x="1981783" y="0"/>
                    </a:lnTo>
                    <a:lnTo>
                      <a:pt x="1981783" y="998323"/>
                    </a:lnTo>
                    <a:lnTo>
                      <a:pt x="0" y="99832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CA" sz="1600"/>
              </a:p>
            </p:txBody>
          </p:sp>
          <p:sp>
            <p:nvSpPr>
              <p:cNvPr id="37" name="Freeform 74"/>
              <p:cNvSpPr/>
              <p:nvPr/>
            </p:nvSpPr>
            <p:spPr>
              <a:xfrm>
                <a:off x="8874374" y="2664000"/>
                <a:ext cx="1430471" cy="1190415"/>
              </a:xfrm>
              <a:custGeom>
                <a:avLst/>
                <a:gdLst/>
                <a:ahLst/>
                <a:cxnLst/>
                <a:rect l="l" t="t" r="r" b="b"/>
                <a:pathLst>
                  <a:path w="1777317" h="1775095">
                    <a:moveTo>
                      <a:pt x="0" y="0"/>
                    </a:moveTo>
                    <a:lnTo>
                      <a:pt x="1777317" y="0"/>
                    </a:lnTo>
                    <a:lnTo>
                      <a:pt x="1777317" y="1775095"/>
                    </a:lnTo>
                    <a:lnTo>
                      <a:pt x="0" y="177509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>
                  <a:alphaModFix amt="35000"/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CA" sz="1600"/>
              </a:p>
            </p:txBody>
          </p:sp>
          <p:sp>
            <p:nvSpPr>
              <p:cNvPr id="40" name="Freeform 77"/>
              <p:cNvSpPr/>
              <p:nvPr/>
            </p:nvSpPr>
            <p:spPr>
              <a:xfrm rot="16223999">
                <a:off x="6368673" y="2737281"/>
                <a:ext cx="1329024" cy="803499"/>
              </a:xfrm>
              <a:custGeom>
                <a:avLst/>
                <a:gdLst/>
                <a:ahLst/>
                <a:cxnLst/>
                <a:rect l="l" t="t" r="r" b="b"/>
                <a:pathLst>
                  <a:path w="1981783" h="998323">
                    <a:moveTo>
                      <a:pt x="0" y="0"/>
                    </a:moveTo>
                    <a:lnTo>
                      <a:pt x="1981782" y="0"/>
                    </a:lnTo>
                    <a:lnTo>
                      <a:pt x="1981782" y="998323"/>
                    </a:lnTo>
                    <a:lnTo>
                      <a:pt x="0" y="99832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CA" sz="1600"/>
              </a:p>
            </p:txBody>
          </p:sp>
          <p:sp>
            <p:nvSpPr>
              <p:cNvPr id="41" name="Freeform 78"/>
              <p:cNvSpPr/>
              <p:nvPr/>
            </p:nvSpPr>
            <p:spPr>
              <a:xfrm rot="16223999">
                <a:off x="8362441" y="2737281"/>
                <a:ext cx="1329024" cy="803499"/>
              </a:xfrm>
              <a:custGeom>
                <a:avLst/>
                <a:gdLst/>
                <a:ahLst/>
                <a:cxnLst/>
                <a:rect l="l" t="t" r="r" b="b"/>
                <a:pathLst>
                  <a:path w="1981783" h="998323">
                    <a:moveTo>
                      <a:pt x="0" y="0"/>
                    </a:moveTo>
                    <a:lnTo>
                      <a:pt x="1981783" y="0"/>
                    </a:lnTo>
                    <a:lnTo>
                      <a:pt x="1981783" y="998323"/>
                    </a:lnTo>
                    <a:lnTo>
                      <a:pt x="0" y="99832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CA" sz="1600"/>
              </a:p>
            </p:txBody>
          </p:sp>
          <p:sp>
            <p:nvSpPr>
              <p:cNvPr id="52" name="TextBox 92"/>
              <p:cNvSpPr txBox="1"/>
              <p:nvPr/>
            </p:nvSpPr>
            <p:spPr>
              <a:xfrm>
                <a:off x="1327251" y="1216144"/>
                <a:ext cx="350489" cy="48546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920"/>
                  </a:lnSpc>
                </a:pPr>
                <a:r>
                  <a:rPr lang="en-US" sz="1600" b="1">
                    <a:solidFill>
                      <a:srgbClr val="00C0AF"/>
                    </a:solidFill>
                  </a:rPr>
                  <a:t>01</a:t>
                </a:r>
              </a:p>
            </p:txBody>
          </p:sp>
          <p:sp>
            <p:nvSpPr>
              <p:cNvPr id="53" name="TextBox 93"/>
              <p:cNvSpPr txBox="1"/>
              <p:nvPr/>
            </p:nvSpPr>
            <p:spPr>
              <a:xfrm>
                <a:off x="3311582" y="1206583"/>
                <a:ext cx="359173" cy="48546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920"/>
                  </a:lnSpc>
                </a:pPr>
                <a:r>
                  <a:rPr lang="en-US" sz="1600" b="1">
                    <a:solidFill>
                      <a:srgbClr val="FFAB00"/>
                    </a:solidFill>
                  </a:rPr>
                  <a:t>02</a:t>
                </a:r>
              </a:p>
            </p:txBody>
          </p:sp>
          <p:sp>
            <p:nvSpPr>
              <p:cNvPr id="55" name="TextBox 95"/>
              <p:cNvSpPr txBox="1"/>
              <p:nvPr/>
            </p:nvSpPr>
            <p:spPr>
              <a:xfrm>
                <a:off x="679971" y="4155942"/>
                <a:ext cx="1638553" cy="64633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r>
                  <a:rPr lang="en-US" sz="1400"/>
                  <a:t>Label the inventory images by the categories</a:t>
                </a:r>
                <a:r>
                  <a:rPr lang="en-US" sz="1400">
                    <a:solidFill>
                      <a:srgbClr val="848889"/>
                    </a:solidFill>
                  </a:rPr>
                  <a:t> </a:t>
                </a:r>
                <a:endParaRPr lang="en-US">
                  <a:cs typeface="Calibri" panose="020F0502020204030204"/>
                </a:endParaRPr>
              </a:p>
            </p:txBody>
          </p:sp>
          <p:sp>
            <p:nvSpPr>
              <p:cNvPr id="56" name="TextBox 96"/>
              <p:cNvSpPr txBox="1"/>
              <p:nvPr/>
            </p:nvSpPr>
            <p:spPr>
              <a:xfrm>
                <a:off x="2393806" y="4164018"/>
                <a:ext cx="1866853" cy="73167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129540" lvl="1">
                  <a:lnSpc>
                    <a:spcPts val="1680"/>
                  </a:lnSpc>
                </a:pPr>
                <a:r>
                  <a:rPr lang="en-US" sz="1400"/>
                  <a:t>Split the data sets into training, test and validation</a:t>
                </a:r>
                <a:endParaRPr lang="en-US">
                  <a:cs typeface="Calibri" panose="020F0502020204030204"/>
                </a:endParaRPr>
              </a:p>
            </p:txBody>
          </p:sp>
          <p:sp>
            <p:nvSpPr>
              <p:cNvPr id="63" name="TextBox 103"/>
              <p:cNvSpPr txBox="1"/>
              <p:nvPr/>
            </p:nvSpPr>
            <p:spPr>
              <a:xfrm>
                <a:off x="4320579" y="4149207"/>
                <a:ext cx="2123716" cy="73102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r>
                  <a:rPr lang="en-US" sz="1400"/>
                  <a:t>Validate the trained model on the validation dataset to assess its performance</a:t>
                </a:r>
                <a:endParaRPr lang="en-US"/>
              </a:p>
            </p:txBody>
          </p:sp>
          <p:sp>
            <p:nvSpPr>
              <p:cNvPr id="66" name="TextBox 107"/>
              <p:cNvSpPr txBox="1"/>
              <p:nvPr/>
            </p:nvSpPr>
            <p:spPr>
              <a:xfrm>
                <a:off x="6635454" y="4002932"/>
                <a:ext cx="2065003" cy="107721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r>
                  <a:rPr lang="en-US" sz="1400"/>
                  <a:t>Use metrics 'Accuracy’ &amp; ' MSE' to evaluate the model's performance on image classification &amp; image similarity comparison</a:t>
                </a:r>
                <a:endParaRPr lang="en-US" sz="1600">
                  <a:cs typeface="Calibri" panose="020F0502020204030204"/>
                </a:endParaRPr>
              </a:p>
            </p:txBody>
          </p:sp>
          <p:sp>
            <p:nvSpPr>
              <p:cNvPr id="70" name="TextBox 111"/>
              <p:cNvSpPr txBox="1"/>
              <p:nvPr/>
            </p:nvSpPr>
            <p:spPr>
              <a:xfrm>
                <a:off x="8795375" y="4047295"/>
                <a:ext cx="1909972" cy="97469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r>
                  <a:rPr lang="en-US" sz="1400"/>
                  <a:t>Evaluate and assess trained model generalization on the test dataset (unseen data)</a:t>
                </a:r>
                <a:endParaRPr lang="en-US">
                  <a:cs typeface="Calibri" panose="020F0502020204030204"/>
                </a:endParaRPr>
              </a:p>
            </p:txBody>
          </p:sp>
          <p:sp>
            <p:nvSpPr>
              <p:cNvPr id="81" name="AutoShape 122"/>
              <p:cNvSpPr/>
              <p:nvPr/>
            </p:nvSpPr>
            <p:spPr>
              <a:xfrm flipV="1">
                <a:off x="5504021" y="1820603"/>
                <a:ext cx="0" cy="703203"/>
              </a:xfrm>
              <a:prstGeom prst="line">
                <a:avLst/>
              </a:prstGeom>
              <a:ln w="38100" cap="flat">
                <a:solidFill>
                  <a:srgbClr val="ADBCBD"/>
                </a:solidFill>
                <a:prstDash val="sysDot"/>
                <a:headEnd type="none" w="sm" len="sm"/>
                <a:tailEnd type="oval" w="lg" len="lg"/>
              </a:ln>
            </p:spPr>
            <p:txBody>
              <a:bodyPr/>
              <a:lstStyle/>
              <a:p>
                <a:endParaRPr lang="en-CA" sz="1600"/>
              </a:p>
            </p:txBody>
          </p:sp>
          <p:sp>
            <p:nvSpPr>
              <p:cNvPr id="82" name="AutoShape 123"/>
              <p:cNvSpPr/>
              <p:nvPr/>
            </p:nvSpPr>
            <p:spPr>
              <a:xfrm flipV="1">
                <a:off x="7516398" y="1820603"/>
                <a:ext cx="0" cy="703203"/>
              </a:xfrm>
              <a:prstGeom prst="line">
                <a:avLst/>
              </a:prstGeom>
              <a:ln w="38100" cap="flat">
                <a:solidFill>
                  <a:srgbClr val="ADBCBD"/>
                </a:solidFill>
                <a:prstDash val="sysDot"/>
                <a:headEnd type="none" w="sm" len="sm"/>
                <a:tailEnd type="oval" w="lg" len="lg"/>
              </a:ln>
            </p:spPr>
            <p:txBody>
              <a:bodyPr/>
              <a:lstStyle/>
              <a:p>
                <a:endParaRPr lang="en-CA" sz="1600"/>
              </a:p>
            </p:txBody>
          </p:sp>
          <p:sp>
            <p:nvSpPr>
              <p:cNvPr id="83" name="AutoShape 124"/>
              <p:cNvSpPr/>
              <p:nvPr/>
            </p:nvSpPr>
            <p:spPr>
              <a:xfrm flipV="1">
                <a:off x="9528775" y="1820603"/>
                <a:ext cx="0" cy="703203"/>
              </a:xfrm>
              <a:prstGeom prst="line">
                <a:avLst/>
              </a:prstGeom>
              <a:ln w="38100" cap="flat">
                <a:solidFill>
                  <a:srgbClr val="ADBCBD"/>
                </a:solidFill>
                <a:prstDash val="sysDot"/>
                <a:headEnd type="none" w="sm" len="sm"/>
                <a:tailEnd type="oval" w="lg" len="lg"/>
              </a:ln>
            </p:spPr>
            <p:txBody>
              <a:bodyPr/>
              <a:lstStyle/>
              <a:p>
                <a:endParaRPr lang="en-CA" sz="1600"/>
              </a:p>
            </p:txBody>
          </p:sp>
          <p:sp>
            <p:nvSpPr>
              <p:cNvPr id="86" name="TextBox 127"/>
              <p:cNvSpPr txBox="1"/>
              <p:nvPr/>
            </p:nvSpPr>
            <p:spPr>
              <a:xfrm>
                <a:off x="5329362" y="1224207"/>
                <a:ext cx="320121" cy="48546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920"/>
                  </a:lnSpc>
                </a:pPr>
                <a:r>
                  <a:rPr lang="en-US" sz="1600" b="1">
                    <a:solidFill>
                      <a:srgbClr val="8E4881"/>
                    </a:solidFill>
                  </a:rPr>
                  <a:t>03</a:t>
                </a:r>
              </a:p>
            </p:txBody>
          </p:sp>
          <p:sp>
            <p:nvSpPr>
              <p:cNvPr id="87" name="TextBox 128"/>
              <p:cNvSpPr txBox="1"/>
              <p:nvPr/>
            </p:nvSpPr>
            <p:spPr>
              <a:xfrm>
                <a:off x="7343704" y="1249899"/>
                <a:ext cx="377739" cy="48546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920"/>
                  </a:lnSpc>
                </a:pPr>
                <a:r>
                  <a:rPr lang="en-US" sz="1600" b="1">
                    <a:solidFill>
                      <a:srgbClr val="498E49"/>
                    </a:solidFill>
                  </a:rPr>
                  <a:t>04</a:t>
                </a:r>
              </a:p>
            </p:txBody>
          </p:sp>
          <p:sp>
            <p:nvSpPr>
              <p:cNvPr id="88" name="TextBox 129"/>
              <p:cNvSpPr txBox="1"/>
              <p:nvPr/>
            </p:nvSpPr>
            <p:spPr>
              <a:xfrm>
                <a:off x="9343316" y="1239977"/>
                <a:ext cx="371870" cy="48546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920"/>
                  </a:lnSpc>
                </a:pPr>
                <a:r>
                  <a:rPr lang="en-US" sz="1600" b="1">
                    <a:solidFill>
                      <a:srgbClr val="B43839"/>
                    </a:solidFill>
                  </a:rPr>
                  <a:t>05</a:t>
                </a:r>
              </a:p>
            </p:txBody>
          </p:sp>
          <p:pic>
            <p:nvPicPr>
              <p:cNvPr id="230" name="Picture 229" descr="A white tag with blue lines&#10;&#10;Description automatically generated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76350" y="2905125"/>
                <a:ext cx="447675" cy="447675"/>
              </a:xfrm>
              <a:prstGeom prst="rect">
                <a:avLst/>
              </a:prstGeom>
            </p:spPr>
          </p:pic>
          <p:pic>
            <p:nvPicPr>
              <p:cNvPr id="231" name="Picture 230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67075" y="2905125"/>
                <a:ext cx="447675" cy="447675"/>
              </a:xfrm>
              <a:prstGeom prst="rect">
                <a:avLst/>
              </a:prstGeom>
            </p:spPr>
          </p:pic>
          <p:pic>
            <p:nvPicPr>
              <p:cNvPr id="232" name="Picture 231" descr="A blue and black symbol with a check mark&#10;&#10;Description automatically generated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95900" y="2905125"/>
                <a:ext cx="438150" cy="438150"/>
              </a:xfrm>
              <a:prstGeom prst="rect">
                <a:avLst/>
              </a:prstGeom>
            </p:spPr>
          </p:pic>
          <p:pic>
            <p:nvPicPr>
              <p:cNvPr id="233" name="Picture 232" descr="A paper with a plus and a plus symbol&#10;&#10;Description automatically generated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39000" y="2905125"/>
                <a:ext cx="447675" cy="447675"/>
              </a:xfrm>
              <a:prstGeom prst="rect">
                <a:avLst/>
              </a:prstGeom>
            </p:spPr>
          </p:pic>
          <p:pic>
            <p:nvPicPr>
              <p:cNvPr id="234" name="Picture 233" descr="A close-up of a paper&#10;&#10;Description automatically generated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286875" y="2905125"/>
                <a:ext cx="428625" cy="419100"/>
              </a:xfrm>
              <a:prstGeom prst="rect">
                <a:avLst/>
              </a:prstGeom>
            </p:spPr>
          </p:pic>
        </p:grpSp>
      </p:grpSp>
      <p:grpSp>
        <p:nvGrpSpPr>
          <p:cNvPr id="44" name="Group 43"/>
          <p:cNvGrpSpPr/>
          <p:nvPr/>
        </p:nvGrpSpPr>
        <p:grpSpPr>
          <a:xfrm>
            <a:off x="438150" y="925893"/>
            <a:ext cx="2171700" cy="2003302"/>
            <a:chOff x="123825" y="849693"/>
            <a:chExt cx="2171700" cy="2003302"/>
          </a:xfrm>
        </p:grpSpPr>
        <p:pic>
          <p:nvPicPr>
            <p:cNvPr id="32" name="Picture 31" descr="A pink and white bicycle&#10;&#10;Description automatically generated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25320" y="857250"/>
              <a:ext cx="1187636" cy="98107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pic>
          <p:nvPicPr>
            <p:cNvPr id="38" name="Picture 37" descr="A pink and black balance bike&#10;&#10;Description automatically generated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97046" y="1438275"/>
              <a:ext cx="1244309" cy="93345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pic>
          <p:nvPicPr>
            <p:cNvPr id="39" name="Picture 38" descr="A black watch with a black band&#10;&#10;Description automatically generated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23825" y="1880931"/>
              <a:ext cx="895350" cy="97206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pic>
          <p:nvPicPr>
            <p:cNvPr id="42" name="Picture 41" descr="A bottle of foundation next to a box&#10;&#10;Description automatically generated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219200" y="849693"/>
              <a:ext cx="1076325" cy="97713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</p:grpSp>
      <p:sp>
        <p:nvSpPr>
          <p:cNvPr id="28" name="TextBox 27"/>
          <p:cNvSpPr txBox="1"/>
          <p:nvPr/>
        </p:nvSpPr>
        <p:spPr>
          <a:xfrm>
            <a:off x="9360535" y="2047875"/>
            <a:ext cx="2547620" cy="369570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cs typeface="Calibri" panose="020F0502020204030204"/>
              </a:rPr>
              <a:t>Sports &amp; Outdoors</a:t>
            </a:r>
            <a:endParaRPr lang="en-US" b="1" dirty="0">
              <a:solidFill>
                <a:srgbClr val="FFC000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009900" y="1466850"/>
            <a:ext cx="3504565" cy="1437640"/>
            <a:chOff x="4740" y="2310"/>
            <a:chExt cx="5519" cy="2264"/>
          </a:xfrm>
        </p:grpSpPr>
        <p:sp>
          <p:nvSpPr>
            <p:cNvPr id="29" name="TextBox 28"/>
            <p:cNvSpPr txBox="1"/>
            <p:nvPr/>
          </p:nvSpPr>
          <p:spPr>
            <a:xfrm>
              <a:off x="5516" y="2310"/>
              <a:ext cx="3607" cy="4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spAutoFit/>
            </a:bodyPr>
            <a:lstStyle/>
            <a:p>
              <a:pPr algn="r"/>
              <a:r>
                <a:rPr lang="en-US" sz="1200">
                  <a:solidFill>
                    <a:schemeClr val="tx1"/>
                  </a:solidFill>
                  <a:cs typeface="Calibri" panose="020F0502020204030204"/>
                </a:rPr>
                <a:t>Train ResNet for Walmart images</a:t>
              </a:r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555" y="2970"/>
              <a:ext cx="1815" cy="1545"/>
            </a:xfrm>
            <a:prstGeom prst="rect">
              <a:avLst/>
            </a:prstGeom>
          </p:spPr>
        </p:pic>
        <p:pic>
          <p:nvPicPr>
            <p:cNvPr id="45" name="Picture 44" descr="A black and blue arrows&#10;&#10;Description automatically generated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4740" y="3030"/>
              <a:ext cx="1545" cy="1545"/>
            </a:xfrm>
            <a:prstGeom prst="rect">
              <a:avLst/>
            </a:prstGeom>
          </p:spPr>
        </p:pic>
        <p:pic>
          <p:nvPicPr>
            <p:cNvPr id="46" name="Picture 45" descr="A black and blue arrows&#10;&#10;Description automatically generated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715" y="2895"/>
              <a:ext cx="1545" cy="1545"/>
            </a:xfrm>
            <a:prstGeom prst="rect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6595110" y="952500"/>
            <a:ext cx="2643505" cy="1913890"/>
            <a:chOff x="10386" y="1500"/>
            <a:chExt cx="4163" cy="3014"/>
          </a:xfrm>
        </p:grpSpPr>
        <p:pic>
          <p:nvPicPr>
            <p:cNvPr id="4" name="Picture 3" descr="A purple bicycle with black wheels&#10;&#10;Description automatically generated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0386" y="1500"/>
              <a:ext cx="2028" cy="118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pic>
          <p:nvPicPr>
            <p:cNvPr id="30" name="Picture 29" descr="A black background with many colorful dots&#10;&#10;Description automatically generated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0770" y="3000"/>
              <a:ext cx="1905" cy="1515"/>
            </a:xfrm>
            <a:prstGeom prst="rect">
              <a:avLst/>
            </a:prstGeom>
          </p:spPr>
        </p:pic>
        <p:pic>
          <p:nvPicPr>
            <p:cNvPr id="47" name="Picture 46" descr="A black and blue arrows&#10;&#10;Description automatically generated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3005" y="2820"/>
              <a:ext cx="1545" cy="154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457" y="-18672"/>
            <a:ext cx="9943577" cy="753035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algn="l"/>
            <a:r>
              <a:rPr lang="en-US" sz="3600" b="1">
                <a:solidFill>
                  <a:schemeClr val="accent1"/>
                </a:solidFill>
                <a:cs typeface="Times New Roman" panose="02020603050405020304"/>
              </a:rPr>
              <a:t>Model Validation and Evaluation-Similarity Comparison</a:t>
            </a:r>
            <a:endParaRPr lang="en-CA" sz="3600" b="1">
              <a:solidFill>
                <a:schemeClr val="accent1"/>
              </a:solidFill>
              <a:cs typeface="Times New Roman" panose="02020603050405020304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9433621" y="6521066"/>
            <a:ext cx="2743200" cy="365125"/>
          </a:xfrm>
        </p:spPr>
        <p:txBody>
          <a:bodyPr/>
          <a:lstStyle/>
          <a:p>
            <a:fld id="{D6B2386E-0645-40B8-AA05-A4D5801C18A8}" type="slidenum">
              <a:rPr lang="en-CA" smtClean="0"/>
              <a:t>9</a:t>
            </a:fld>
            <a:endParaRPr lang="en-CA"/>
          </a:p>
        </p:txBody>
      </p:sp>
      <p:sp>
        <p:nvSpPr>
          <p:cNvPr id="2" name="Freeform 2"/>
          <p:cNvSpPr/>
          <p:nvPr/>
        </p:nvSpPr>
        <p:spPr>
          <a:xfrm>
            <a:off x="10633435" y="14768"/>
            <a:ext cx="1558566" cy="365125"/>
          </a:xfrm>
          <a:custGeom>
            <a:avLst/>
            <a:gdLst/>
            <a:ahLst/>
            <a:cxnLst/>
            <a:rect l="l" t="t" r="r" b="b"/>
            <a:pathLst>
              <a:path w="2907839" h="696085">
                <a:moveTo>
                  <a:pt x="0" y="0"/>
                </a:moveTo>
                <a:lnTo>
                  <a:pt x="2907839" y="0"/>
                </a:lnTo>
                <a:lnTo>
                  <a:pt x="2907839" y="696085"/>
                </a:lnTo>
                <a:lnTo>
                  <a:pt x="0" y="6960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3" name="Group 22"/>
          <p:cNvGrpSpPr/>
          <p:nvPr/>
        </p:nvGrpSpPr>
        <p:grpSpPr>
          <a:xfrm>
            <a:off x="673725" y="1870387"/>
            <a:ext cx="10367760" cy="1055934"/>
            <a:chOff x="673725" y="1870387"/>
            <a:chExt cx="10367760" cy="1055934"/>
          </a:xfrm>
        </p:grpSpPr>
        <p:sp>
          <p:nvSpPr>
            <p:cNvPr id="53" name="Rectangle: Rounded Corners 52"/>
            <p:cNvSpPr/>
            <p:nvPr/>
          </p:nvSpPr>
          <p:spPr>
            <a:xfrm>
              <a:off x="673725" y="1870387"/>
              <a:ext cx="4303689" cy="36490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781317" y="1873070"/>
              <a:ext cx="10260168" cy="1053251"/>
              <a:chOff x="781317" y="1873070"/>
              <a:chExt cx="10260168" cy="1053251"/>
            </a:xfrm>
          </p:grpSpPr>
          <p:sp>
            <p:nvSpPr>
              <p:cNvPr id="54" name="Rectangle: Rounded Corners 53"/>
              <p:cNvSpPr/>
              <p:nvPr/>
            </p:nvSpPr>
            <p:spPr>
              <a:xfrm>
                <a:off x="5668179" y="1873070"/>
                <a:ext cx="5334000" cy="3649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/>
              <p:cNvGrpSpPr/>
              <p:nvPr/>
            </p:nvGrpSpPr>
            <p:grpSpPr>
              <a:xfrm>
                <a:off x="781317" y="1920158"/>
                <a:ext cx="10260168" cy="1006163"/>
                <a:chOff x="933717" y="748583"/>
                <a:chExt cx="10260168" cy="1006163"/>
              </a:xfrm>
            </p:grpSpPr>
            <p:sp>
              <p:nvSpPr>
                <p:cNvPr id="55" name="Rectangle: Rounded Corners 54"/>
                <p:cNvSpPr/>
                <p:nvPr/>
              </p:nvSpPr>
              <p:spPr>
                <a:xfrm>
                  <a:off x="2616021" y="1261056"/>
                  <a:ext cx="6482366" cy="493690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2618703" y="1263738"/>
                  <a:ext cx="6214055" cy="461665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spAutoFit/>
                </a:bodyPr>
                <a:lstStyle/>
                <a:p>
                  <a:pPr algn="ctr"/>
                  <a:r>
                    <a:rPr lang="en-US" sz="1200" b="1">
                      <a:solidFill>
                        <a:srgbClr val="000000"/>
                      </a:solidFill>
                      <a:latin typeface="Calibri" panose="020F0502020204030204"/>
                      <a:cs typeface="Calibri" panose="020F0502020204030204"/>
                    </a:rPr>
                    <a:t>Calculate MSE as a performance matric </a:t>
                  </a:r>
                  <a:endParaRPr lang="en-US" b="1">
                    <a:solidFill>
                      <a:srgbClr val="000000"/>
                    </a:solidFill>
                    <a:latin typeface="Calibri" panose="020F0502020204030204"/>
                    <a:cs typeface="Calibri" panose="020F0502020204030204"/>
                  </a:endParaRPr>
                </a:p>
                <a:p>
                  <a:pPr algn="ctr"/>
                  <a:r>
                    <a:rPr lang="en-US" sz="1200" b="1">
                      <a:solidFill>
                        <a:srgbClr val="000000"/>
                      </a:solidFill>
                      <a:latin typeface="Calibri" panose="020F0502020204030204"/>
                      <a:cs typeface="Calibri" panose="020F0502020204030204"/>
                    </a:rPr>
                    <a:t>MSE measures the gap between True Score and Predicted Score</a:t>
                  </a:r>
                  <a:endParaRPr lang="en-US" b="1">
                    <a:solidFill>
                      <a:srgbClr val="000000"/>
                    </a:solidFill>
                    <a:latin typeface="Calibri" panose="020F0502020204030204"/>
                    <a:cs typeface="Calibri" panose="020F0502020204030204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933717" y="748583"/>
                  <a:ext cx="4046112" cy="276999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spAutoFit/>
                </a:bodyPr>
                <a:lstStyle/>
                <a:p>
                  <a:r>
                    <a:rPr lang="en-US" sz="1200" b="1">
                      <a:solidFill>
                        <a:srgbClr val="000000"/>
                      </a:solidFill>
                      <a:latin typeface="Calibri" panose="020F0502020204030204"/>
                      <a:cs typeface="Calibri" panose="020F0502020204030204"/>
                    </a:rPr>
                    <a:t>Assign Ground Truth Similarity Scores to each pair of images</a:t>
                  </a:r>
                  <a:endParaRPr lang="en-US" sz="1200">
                    <a:cs typeface="Calibri" panose="020F0502020204030204"/>
                  </a:endParaRP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5827689" y="748583"/>
                  <a:ext cx="5366196" cy="276999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spAutoFit/>
                </a:bodyPr>
                <a:lstStyle/>
                <a:p>
                  <a:r>
                    <a:rPr lang="en-US" sz="1200" b="1">
                      <a:solidFill>
                        <a:srgbClr val="000000"/>
                      </a:solidFill>
                      <a:latin typeface="Calibri" panose="020F0502020204030204"/>
                      <a:cs typeface="Calibri" panose="020F0502020204030204"/>
                    </a:rPr>
                    <a:t>Predicted the similarity score of uploaded image against others inventory images</a:t>
                  </a:r>
                  <a:endParaRPr lang="en-US" sz="1200">
                    <a:cs typeface="Calibri" panose="020F0502020204030204"/>
                  </a:endParaRPr>
                </a:p>
              </p:txBody>
            </p:sp>
            <p:sp>
              <p:nvSpPr>
                <p:cNvPr id="56" name="Arrow: Left-Right-Up 55"/>
                <p:cNvSpPr/>
                <p:nvPr/>
              </p:nvSpPr>
              <p:spPr>
                <a:xfrm rot="10800000">
                  <a:off x="5173015" y="812979"/>
                  <a:ext cx="643944" cy="429293"/>
                </a:xfrm>
                <a:prstGeom prst="leftRightUpArrow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58" name="Group 57"/>
          <p:cNvGrpSpPr/>
          <p:nvPr/>
        </p:nvGrpSpPr>
        <p:grpSpPr>
          <a:xfrm>
            <a:off x="1165881" y="3017133"/>
            <a:ext cx="9332215" cy="3770819"/>
            <a:chOff x="1356381" y="1913575"/>
            <a:chExt cx="9332215" cy="5152210"/>
          </a:xfrm>
        </p:grpSpPr>
        <p:grpSp>
          <p:nvGrpSpPr>
            <p:cNvPr id="30" name="Group 29"/>
            <p:cNvGrpSpPr/>
            <p:nvPr/>
          </p:nvGrpSpPr>
          <p:grpSpPr>
            <a:xfrm>
              <a:off x="1356381" y="1913575"/>
              <a:ext cx="9332215" cy="5152210"/>
              <a:chOff x="894889" y="990589"/>
              <a:chExt cx="9332215" cy="5152210"/>
            </a:xfrm>
          </p:grpSpPr>
          <p:pic>
            <p:nvPicPr>
              <p:cNvPr id="5" name="Picture 4" descr="A purple bicycle with black wheels&#10;&#10;Description automatically generated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83314" y="1576379"/>
                <a:ext cx="1321851" cy="1118735"/>
              </a:xfrm>
              <a:prstGeom prst="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</p:pic>
          <p:pic>
            <p:nvPicPr>
              <p:cNvPr id="6" name="Picture 5" descr="A purple bicycle with black wheels&#10;&#10;Description automatically generated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88371" y="2917928"/>
                <a:ext cx="1450640" cy="1097271"/>
              </a:xfrm>
              <a:prstGeom prst="roundRect">
                <a:avLst>
                  <a:gd name="adj" fmla="val 4167"/>
                </a:avLst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</p:pic>
          <p:sp>
            <p:nvSpPr>
              <p:cNvPr id="7" name="TextBox 6"/>
              <p:cNvSpPr txBox="1"/>
              <p:nvPr/>
            </p:nvSpPr>
            <p:spPr>
              <a:xfrm>
                <a:off x="4124938" y="990589"/>
                <a:ext cx="2540488" cy="6307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rgbClr val="50B010"/>
                    </a:solidFill>
                    <a:cs typeface="Calibri" panose="020F0502020204030204"/>
                  </a:rPr>
                  <a:t>Truth Score 1</a:t>
                </a:r>
                <a:endParaRPr lang="en-US" sz="1200" b="1">
                  <a:solidFill>
                    <a:srgbClr val="50B010"/>
                  </a:solidFill>
                  <a:ea typeface="Calibri" panose="020F0502020204030204"/>
                  <a:cs typeface="Calibri" panose="020F0502020204030204"/>
                </a:endParaRPr>
              </a:p>
              <a:p>
                <a:pPr algn="ctr"/>
                <a:r>
                  <a:rPr lang="en-US" sz="1200" b="1">
                    <a:solidFill>
                      <a:srgbClr val="50B010"/>
                    </a:solidFill>
                    <a:cs typeface="Calibri" panose="020F0502020204030204"/>
                  </a:rPr>
                  <a:t>Predicted Score 0.99999994</a:t>
                </a:r>
                <a:endParaRPr lang="en-US" sz="1200" b="1">
                  <a:solidFill>
                    <a:srgbClr val="50B010"/>
                  </a:solidFill>
                  <a:ea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7613368" y="1852260"/>
                <a:ext cx="1905399" cy="6307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rgbClr val="6AB009"/>
                    </a:solidFill>
                    <a:cs typeface="Calibri" panose="020F0502020204030204"/>
                  </a:rPr>
                  <a:t>Truth Score 0.8</a:t>
                </a:r>
                <a:endParaRPr lang="en-US" sz="1200">
                  <a:solidFill>
                    <a:srgbClr val="6AB009"/>
                  </a:solidFill>
                  <a:ea typeface="Calibri" panose="020F0502020204030204"/>
                  <a:cs typeface="Calibri" panose="020F0502020204030204"/>
                </a:endParaRPr>
              </a:p>
              <a:p>
                <a:pPr algn="ctr"/>
                <a:r>
                  <a:rPr lang="en-US" sz="1200" b="1">
                    <a:solidFill>
                      <a:srgbClr val="6AB009"/>
                    </a:solidFill>
                    <a:cs typeface="Calibri" panose="020F0502020204030204"/>
                  </a:rPr>
                  <a:t>Predicted Score 0.8317</a:t>
                </a:r>
                <a:endParaRPr lang="en-US" sz="1200" b="1">
                  <a:solidFill>
                    <a:srgbClr val="6AB009"/>
                  </a:solidFill>
                  <a:ea typeface="Calibri" panose="020F0502020204030204"/>
                  <a:cs typeface="Calibri" panose="020F0502020204030204"/>
                </a:endParaRPr>
              </a:p>
            </p:txBody>
          </p:sp>
          <p:pic>
            <p:nvPicPr>
              <p:cNvPr id="10" name="Picture 9" descr="A close up of a basketball&#10;&#10;Description automatically generated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22094" y="4312275"/>
                <a:ext cx="1184800" cy="1098999"/>
              </a:xfrm>
              <a:prstGeom prst="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</p:pic>
          <p:pic>
            <p:nvPicPr>
              <p:cNvPr id="11" name="Picture 10" descr="A red and black bike&#10;&#10;Description automatically generated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87097" y="1629175"/>
                <a:ext cx="1338483" cy="1066802"/>
              </a:xfrm>
              <a:prstGeom prst="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</p:pic>
          <p:pic>
            <p:nvPicPr>
              <p:cNvPr id="13" name="Picture 12" descr="A pink and white bicycle&#10;&#10;Description automatically generated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87165" y="1639907"/>
                <a:ext cx="1434348" cy="1056070"/>
              </a:xfrm>
              <a:prstGeom prst="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</p:pic>
          <p:pic>
            <p:nvPicPr>
              <p:cNvPr id="14" name="Picture 13" descr="A pink and blue bicycle&#10;&#10;Description automatically generated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43779" y="3013656"/>
                <a:ext cx="1443089" cy="980943"/>
              </a:xfrm>
              <a:prstGeom prst="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</p:pic>
          <p:pic>
            <p:nvPicPr>
              <p:cNvPr id="15" name="Picture 14" descr="A pink and black balance bike&#10;&#10;Description automatically generated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70515" y="2949261"/>
                <a:ext cx="1453592" cy="1109731"/>
              </a:xfrm>
              <a:prstGeom prst="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</p:pic>
          <p:pic>
            <p:nvPicPr>
              <p:cNvPr id="16" name="Picture 15" descr="A pink tricycle with a purple cover&#10;&#10;Description automatically generated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98929" y="4301544"/>
                <a:ext cx="1333063" cy="1109731"/>
              </a:xfrm>
              <a:prstGeom prst="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</p:pic>
          <p:pic>
            <p:nvPicPr>
              <p:cNvPr id="17" name="Picture 16" descr="A purple tricycle with a basket&#10;&#10;Description automatically generated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04340" y="4301542"/>
                <a:ext cx="1579542" cy="1109731"/>
              </a:xfrm>
              <a:prstGeom prst="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</p:pic>
          <p:sp>
            <p:nvSpPr>
              <p:cNvPr id="21" name="TextBox 20"/>
              <p:cNvSpPr txBox="1"/>
              <p:nvPr/>
            </p:nvSpPr>
            <p:spPr>
              <a:xfrm>
                <a:off x="7806551" y="3226010"/>
                <a:ext cx="1905398" cy="6307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rgbClr val="74C208"/>
                    </a:solidFill>
                    <a:cs typeface="Calibri" panose="020F0502020204030204"/>
                  </a:rPr>
                  <a:t>Truth Score 0.75</a:t>
                </a:r>
                <a:endParaRPr lang="en-US" sz="1200">
                  <a:solidFill>
                    <a:srgbClr val="74C208"/>
                  </a:solidFill>
                  <a:ea typeface="Calibri" panose="020F0502020204030204"/>
                  <a:cs typeface="Calibri" panose="020F0502020204030204"/>
                </a:endParaRPr>
              </a:p>
              <a:p>
                <a:pPr algn="ctr"/>
                <a:r>
                  <a:rPr lang="en-US" sz="1200" b="1">
                    <a:solidFill>
                      <a:srgbClr val="74C208"/>
                    </a:solidFill>
                    <a:cs typeface="Calibri" panose="020F0502020204030204"/>
                  </a:rPr>
                  <a:t>Predicted Score 0.8815</a:t>
                </a:r>
                <a:endParaRPr lang="en-US" sz="1200" b="1">
                  <a:solidFill>
                    <a:srgbClr val="74C208"/>
                  </a:solidFill>
                  <a:ea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989001" y="4771474"/>
                <a:ext cx="2238103" cy="6307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rgbClr val="E06F1D"/>
                    </a:solidFill>
                    <a:cs typeface="Calibri" panose="020F0502020204030204"/>
                  </a:rPr>
                  <a:t>Truth Score 0.45</a:t>
                </a:r>
                <a:endParaRPr lang="en-US" sz="1200">
                  <a:solidFill>
                    <a:srgbClr val="000000"/>
                  </a:solidFill>
                  <a:ea typeface="Calibri" panose="020F0502020204030204"/>
                  <a:cs typeface="Calibri" panose="020F0502020204030204"/>
                </a:endParaRPr>
              </a:p>
              <a:p>
                <a:pPr algn="ctr"/>
                <a:r>
                  <a:rPr lang="en-US" sz="1200" b="1">
                    <a:solidFill>
                      <a:srgbClr val="E06F1D"/>
                    </a:solidFill>
                    <a:cs typeface="Calibri" panose="020F0502020204030204"/>
                  </a:rPr>
                  <a:t>Predicted Score 0.8613</a:t>
                </a:r>
                <a:endParaRPr lang="en-US" sz="1200" b="1">
                  <a:solidFill>
                    <a:srgbClr val="E06F1D"/>
                  </a:solidFill>
                  <a:ea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522439" y="5512009"/>
                <a:ext cx="1948327" cy="6307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rgbClr val="E64809"/>
                    </a:solidFill>
                    <a:cs typeface="Calibri" panose="020F0502020204030204"/>
                  </a:rPr>
                  <a:t>Truth Score 0.0001</a:t>
                </a:r>
                <a:endParaRPr lang="en-US" sz="1200">
                  <a:solidFill>
                    <a:srgbClr val="000000"/>
                  </a:solidFill>
                  <a:ea typeface="Calibri" panose="020F0502020204030204"/>
                  <a:cs typeface="Calibri" panose="020F0502020204030204"/>
                </a:endParaRPr>
              </a:p>
              <a:p>
                <a:pPr algn="ctr"/>
                <a:r>
                  <a:rPr lang="en-US" sz="1200" b="1">
                    <a:solidFill>
                      <a:srgbClr val="E64809"/>
                    </a:solidFill>
                    <a:cs typeface="Calibri" panose="020F0502020204030204"/>
                  </a:rPr>
                  <a:t>Predicted Score 0.4247</a:t>
                </a:r>
                <a:endParaRPr lang="en-US" sz="1200" b="1">
                  <a:solidFill>
                    <a:srgbClr val="E64809"/>
                  </a:solidFill>
                  <a:ea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041925" y="4689237"/>
                <a:ext cx="1948327" cy="6307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rgbClr val="E69C25"/>
                    </a:solidFill>
                    <a:cs typeface="Calibri" panose="020F0502020204030204"/>
                  </a:rPr>
                  <a:t>Truth Score 0.5</a:t>
                </a:r>
                <a:endParaRPr lang="en-US" sz="1200">
                  <a:solidFill>
                    <a:srgbClr val="000000"/>
                  </a:solidFill>
                  <a:ea typeface="Calibri" panose="020F0502020204030204"/>
                  <a:cs typeface="Calibri" panose="020F0502020204030204"/>
                </a:endParaRPr>
              </a:p>
              <a:p>
                <a:pPr algn="ctr"/>
                <a:r>
                  <a:rPr lang="en-US" sz="1200" b="1">
                    <a:solidFill>
                      <a:srgbClr val="E69C25"/>
                    </a:solidFill>
                    <a:cs typeface="Calibri" panose="020F0502020204030204"/>
                  </a:rPr>
                  <a:t>Predicted Score 0.6301</a:t>
                </a:r>
                <a:endParaRPr lang="en-US" sz="1200" b="1">
                  <a:solidFill>
                    <a:srgbClr val="E69C25"/>
                  </a:solidFill>
                  <a:ea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894889" y="3226008"/>
                <a:ext cx="1948328" cy="6307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rgbClr val="E8CD33"/>
                    </a:solidFill>
                    <a:cs typeface="Calibri" panose="020F0502020204030204"/>
                  </a:rPr>
                  <a:t>Truth Score 0.6</a:t>
                </a:r>
                <a:endParaRPr lang="en-US" sz="1200">
                  <a:solidFill>
                    <a:srgbClr val="000000"/>
                  </a:solidFill>
                  <a:ea typeface="Calibri" panose="020F0502020204030204"/>
                  <a:cs typeface="Calibri" panose="020F0502020204030204"/>
                </a:endParaRPr>
              </a:p>
              <a:p>
                <a:pPr algn="ctr"/>
                <a:r>
                  <a:rPr lang="en-US" sz="1200" b="1">
                    <a:solidFill>
                      <a:srgbClr val="E8CD33"/>
                    </a:solidFill>
                    <a:cs typeface="Calibri" panose="020F0502020204030204"/>
                  </a:rPr>
                  <a:t>Predicted Score 0.8038</a:t>
                </a:r>
                <a:endParaRPr lang="en-US" sz="1200" b="1">
                  <a:solidFill>
                    <a:srgbClr val="E8CD33"/>
                  </a:solidFill>
                  <a:ea typeface="Calibri" panose="020F0502020204030204"/>
                  <a:cs typeface="Calibri" panose="020F0502020204030204"/>
                </a:endParaRPr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1558882" y="2779689"/>
              <a:ext cx="1880852" cy="6728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spAutoFit/>
            </a:bodyPr>
            <a:lstStyle/>
            <a:p>
              <a:pPr algn="ctr" rtl="0"/>
              <a:r>
                <a:rPr lang="en-US" sz="1200" b="1" baseline="0">
                  <a:solidFill>
                    <a:srgbClr val="C1C458"/>
                  </a:solidFill>
                  <a:latin typeface="Calibri" panose="020F0502020204030204"/>
                  <a:ea typeface="Segoe UI" panose="020B0502040204020203"/>
                  <a:cs typeface="Segoe UI" panose="020B0502040204020203"/>
                </a:rPr>
                <a:t>Truth Score 0.65</a:t>
              </a:r>
              <a:r>
                <a:rPr lang="en-US" sz="1200">
                  <a:solidFill>
                    <a:srgbClr val="C1C458"/>
                  </a:solidFill>
                  <a:latin typeface="Calibri" panose="020F0502020204030204"/>
                  <a:ea typeface="Segoe UI" panose="020B0502040204020203"/>
                  <a:cs typeface="Segoe UI" panose="020B0502040204020203"/>
                </a:rPr>
                <a:t>​</a:t>
              </a:r>
            </a:p>
            <a:p>
              <a:pPr algn="ctr" rtl="0"/>
              <a:r>
                <a:rPr lang="en-US" sz="1200" b="1" baseline="0">
                  <a:solidFill>
                    <a:srgbClr val="C1C458"/>
                  </a:solidFill>
                  <a:latin typeface="Calibri" panose="020F0502020204030204"/>
                  <a:ea typeface="Segoe UI" panose="020B0502040204020203"/>
                  <a:cs typeface="Segoe UI" panose="020B0502040204020203"/>
                </a:rPr>
                <a:t>Predicted Score 0.7586</a:t>
              </a:r>
              <a:r>
                <a:rPr lang="en-US" sz="1400">
                  <a:solidFill>
                    <a:srgbClr val="C1C458"/>
                  </a:solidFill>
                  <a:latin typeface="Calibri" panose="020F0502020204030204"/>
                  <a:ea typeface="Segoe UI" panose="020B0502040204020203"/>
                  <a:cs typeface="Segoe UI" panose="020B0502040204020203"/>
                </a:rPr>
                <a:t>​</a:t>
              </a:r>
              <a:endParaRPr lang="en-US"/>
            </a:p>
          </p:txBody>
        </p:sp>
      </p:grpSp>
      <p:sp>
        <p:nvSpPr>
          <p:cNvPr id="9" name="Rectangle 8"/>
          <p:cNvSpPr/>
          <p:nvPr/>
        </p:nvSpPr>
        <p:spPr>
          <a:xfrm>
            <a:off x="-98020" y="-972"/>
            <a:ext cx="112097" cy="685218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4333" y="-3556"/>
            <a:ext cx="45719" cy="686069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8" name="Picture 17" descr="A comparison of pink and black bicycles&#10;&#10;Description automatically generated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57425" y="621897"/>
            <a:ext cx="6562725" cy="10898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1">
                <a:lumMod val="20000"/>
                <a:lumOff val="80000"/>
              </a:schemeClr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DF108A04625B4C85C4FBF904DB6A14" ma:contentTypeVersion="12" ma:contentTypeDescription="Create a new document." ma:contentTypeScope="" ma:versionID="18ec2cc684b402c2b4869651f1c94533">
  <xsd:schema xmlns:xsd="http://www.w3.org/2001/XMLSchema" xmlns:xs="http://www.w3.org/2001/XMLSchema" xmlns:p="http://schemas.microsoft.com/office/2006/metadata/properties" xmlns:ns2="84d5768f-bc9d-4511-8813-cced4a0868f3" xmlns:ns3="a77bfe0b-2157-4869-a9df-053454e66525" targetNamespace="http://schemas.microsoft.com/office/2006/metadata/properties" ma:root="true" ma:fieldsID="0dd3d6dfddf1a6c69bf437453a0dc342" ns2:_="" ns3:_="">
    <xsd:import namespace="84d5768f-bc9d-4511-8813-cced4a0868f3"/>
    <xsd:import namespace="a77bfe0b-2157-4869-a9df-053454e6652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d5768f-bc9d-4511-8813-cced4a0868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d71e4e8f-6a1f-4875-a71b-ff038a1f7ee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7bfe0b-2157-4869-a9df-053454e66525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7" nillable="true" ma:displayName="Taxonomy Catch All Column" ma:hidden="true" ma:list="{772af0aa-0783-45d3-8581-f14eaa48318e}" ma:internalName="TaxCatchAll" ma:showField="CatchAllData" ma:web="a77bfe0b-2157-4869-a9df-053454e6652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77bfe0b-2157-4869-a9df-053454e66525" xsi:nil="true"/>
    <lcf76f155ced4ddcb4097134ff3c332f xmlns="84d5768f-bc9d-4511-8813-cced4a0868f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F161849-0A98-49F7-9E16-3C208A138EC4}"/>
</file>

<file path=customXml/itemProps2.xml><?xml version="1.0" encoding="utf-8"?>
<ds:datastoreItem xmlns:ds="http://schemas.openxmlformats.org/officeDocument/2006/customXml" ds:itemID="{09E39B9D-FC20-4DA0-880A-702B59B89FAA}"/>
</file>

<file path=customXml/itemProps3.xml><?xml version="1.0" encoding="utf-8"?>
<ds:datastoreItem xmlns:ds="http://schemas.openxmlformats.org/officeDocument/2006/customXml" ds:itemID="{DC50712F-384F-4D53-BD77-1F4CF34B7578}"/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2376</Words>
  <Application>Microsoft Office PowerPoint</Application>
  <PresentationFormat>Widescreen</PresentationFormat>
  <Paragraphs>439</Paragraphs>
  <Slides>15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Calibri Light</vt:lpstr>
      <vt:lpstr>Courier New</vt:lpstr>
      <vt:lpstr>Helvetica Neue Medium</vt:lpstr>
      <vt:lpstr>Times New Roman</vt:lpstr>
      <vt:lpstr>Wingdings</vt:lpstr>
      <vt:lpstr>Wingdings,Sans-Serif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Saima Rafi</dc:creator>
  <cp:lastModifiedBy>Rahul Baid</cp:lastModifiedBy>
  <cp:revision>17</cp:revision>
  <dcterms:created xsi:type="dcterms:W3CDTF">2023-11-26T19:29:00Z</dcterms:created>
  <dcterms:modified xsi:type="dcterms:W3CDTF">2023-11-29T23:38:54Z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777C85647E5D4EA5BAB4D094716A7AAF_12</vt:lpwstr>
  </property>
  <property fmtid="{D5CDD505-2E9C-101B-9397-08002B2CF9AE}" pid="3" name="KSOProductBuildVer">
    <vt:lpwstr>1033-12.2.0.13306</vt:lpwstr>
  </property>
  <property fmtid="{D5CDD505-2E9C-101B-9397-08002B2CF9AE}" pid="4" name="ContentTypeId">
    <vt:lpwstr>0x01010001DF108A04625B4C85C4FBF904DB6A14</vt:lpwstr>
  </property>
</Properties>
</file>